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7" r:id="rId4"/>
    <p:sldMasterId id="2147483699" r:id="rId5"/>
    <p:sldMasterId id="2147483711" r:id="rId6"/>
    <p:sldMasterId id="2147483723" r:id="rId7"/>
  </p:sldMasterIdLst>
  <p:notesMasterIdLst>
    <p:notesMasterId r:id="rId119"/>
  </p:notesMasterIdLst>
  <p:sldIdLst>
    <p:sldId id="256" r:id="rId8"/>
    <p:sldId id="343" r:id="rId9"/>
    <p:sldId id="257" r:id="rId10"/>
    <p:sldId id="258" r:id="rId11"/>
    <p:sldId id="275" r:id="rId12"/>
    <p:sldId id="276" r:id="rId13"/>
    <p:sldId id="267" r:id="rId14"/>
    <p:sldId id="277" r:id="rId15"/>
    <p:sldId id="261" r:id="rId16"/>
    <p:sldId id="293" r:id="rId17"/>
    <p:sldId id="270" r:id="rId18"/>
    <p:sldId id="271" r:id="rId19"/>
    <p:sldId id="294" r:id="rId20"/>
    <p:sldId id="269" r:id="rId21"/>
    <p:sldId id="278" r:id="rId22"/>
    <p:sldId id="279" r:id="rId23"/>
    <p:sldId id="352" r:id="rId24"/>
    <p:sldId id="353" r:id="rId25"/>
    <p:sldId id="354" r:id="rId26"/>
    <p:sldId id="355" r:id="rId27"/>
    <p:sldId id="356" r:id="rId28"/>
    <p:sldId id="357" r:id="rId29"/>
    <p:sldId id="358" r:id="rId30"/>
    <p:sldId id="359" r:id="rId31"/>
    <p:sldId id="360" r:id="rId32"/>
    <p:sldId id="361" r:id="rId33"/>
    <p:sldId id="362" r:id="rId34"/>
    <p:sldId id="363" r:id="rId35"/>
    <p:sldId id="364" r:id="rId36"/>
    <p:sldId id="365" r:id="rId37"/>
    <p:sldId id="259" r:id="rId38"/>
    <p:sldId id="281" r:id="rId39"/>
    <p:sldId id="282" r:id="rId40"/>
    <p:sldId id="295" r:id="rId41"/>
    <p:sldId id="260" r:id="rId42"/>
    <p:sldId id="263" r:id="rId43"/>
    <p:sldId id="296" r:id="rId44"/>
    <p:sldId id="264" r:id="rId45"/>
    <p:sldId id="268" r:id="rId46"/>
    <p:sldId id="297" r:id="rId47"/>
    <p:sldId id="298" r:id="rId48"/>
    <p:sldId id="283" r:id="rId49"/>
    <p:sldId id="284" r:id="rId50"/>
    <p:sldId id="299" r:id="rId51"/>
    <p:sldId id="300" r:id="rId52"/>
    <p:sldId id="301" r:id="rId53"/>
    <p:sldId id="302" r:id="rId54"/>
    <p:sldId id="285" r:id="rId55"/>
    <p:sldId id="286" r:id="rId56"/>
    <p:sldId id="303" r:id="rId57"/>
    <p:sldId id="304" r:id="rId58"/>
    <p:sldId id="305" r:id="rId59"/>
    <p:sldId id="262" r:id="rId60"/>
    <p:sldId id="306" r:id="rId61"/>
    <p:sldId id="307" r:id="rId62"/>
    <p:sldId id="308" r:id="rId63"/>
    <p:sldId id="309" r:id="rId64"/>
    <p:sldId id="287" r:id="rId65"/>
    <p:sldId id="310" r:id="rId66"/>
    <p:sldId id="311" r:id="rId67"/>
    <p:sldId id="312" r:id="rId68"/>
    <p:sldId id="313" r:id="rId69"/>
    <p:sldId id="314" r:id="rId70"/>
    <p:sldId id="315" r:id="rId71"/>
    <p:sldId id="316" r:id="rId72"/>
    <p:sldId id="317" r:id="rId73"/>
    <p:sldId id="318" r:id="rId74"/>
    <p:sldId id="319" r:id="rId75"/>
    <p:sldId id="288" r:id="rId76"/>
    <p:sldId id="289" r:id="rId77"/>
    <p:sldId id="344" r:id="rId78"/>
    <p:sldId id="345" r:id="rId79"/>
    <p:sldId id="346" r:id="rId80"/>
    <p:sldId id="347" r:id="rId81"/>
    <p:sldId id="348" r:id="rId82"/>
    <p:sldId id="349" r:id="rId83"/>
    <p:sldId id="350" r:id="rId84"/>
    <p:sldId id="290" r:id="rId85"/>
    <p:sldId id="330" r:id="rId86"/>
    <p:sldId id="331" r:id="rId87"/>
    <p:sldId id="332" r:id="rId88"/>
    <p:sldId id="333" r:id="rId89"/>
    <p:sldId id="334" r:id="rId90"/>
    <p:sldId id="335" r:id="rId91"/>
    <p:sldId id="336" r:id="rId92"/>
    <p:sldId id="337" r:id="rId93"/>
    <p:sldId id="338" r:id="rId94"/>
    <p:sldId id="339" r:id="rId95"/>
    <p:sldId id="340" r:id="rId96"/>
    <p:sldId id="341" r:id="rId97"/>
    <p:sldId id="342" r:id="rId98"/>
    <p:sldId id="280" r:id="rId99"/>
    <p:sldId id="265" r:id="rId100"/>
    <p:sldId id="272" r:id="rId101"/>
    <p:sldId id="351" r:id="rId102"/>
    <p:sldId id="273" r:id="rId103"/>
    <p:sldId id="266" r:id="rId104"/>
    <p:sldId id="291" r:id="rId105"/>
    <p:sldId id="320" r:id="rId106"/>
    <p:sldId id="327" r:id="rId107"/>
    <p:sldId id="328" r:id="rId108"/>
    <p:sldId id="292" r:id="rId109"/>
    <p:sldId id="326" r:id="rId110"/>
    <p:sldId id="321" r:id="rId111"/>
    <p:sldId id="322" r:id="rId112"/>
    <p:sldId id="323" r:id="rId113"/>
    <p:sldId id="324" r:id="rId114"/>
    <p:sldId id="325" r:id="rId115"/>
    <p:sldId id="329" r:id="rId116"/>
    <p:sldId id="366" r:id="rId117"/>
    <p:sldId id="274" r:id="rId118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66"/>
    <a:srgbClr val="0033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00" autoAdjust="0"/>
    <p:restoredTop sz="88606" autoAdjust="0"/>
  </p:normalViewPr>
  <p:slideViewPr>
    <p:cSldViewPr>
      <p:cViewPr varScale="1">
        <p:scale>
          <a:sx n="79" d="100"/>
          <a:sy n="79" d="100"/>
        </p:scale>
        <p:origin x="1320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117" Type="http://schemas.openxmlformats.org/officeDocument/2006/relationships/slide" Target="slides/slide110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112" Type="http://schemas.openxmlformats.org/officeDocument/2006/relationships/slide" Target="slides/slide105.xml"/><Relationship Id="rId16" Type="http://schemas.openxmlformats.org/officeDocument/2006/relationships/slide" Target="slides/slide9.xml"/><Relationship Id="rId107" Type="http://schemas.openxmlformats.org/officeDocument/2006/relationships/slide" Target="slides/slide100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102" Type="http://schemas.openxmlformats.org/officeDocument/2006/relationships/slide" Target="slides/slide95.xml"/><Relationship Id="rId12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100" Type="http://schemas.openxmlformats.org/officeDocument/2006/relationships/slide" Target="slides/slide93.xml"/><Relationship Id="rId105" Type="http://schemas.openxmlformats.org/officeDocument/2006/relationships/slide" Target="slides/slide98.xml"/><Relationship Id="rId113" Type="http://schemas.openxmlformats.org/officeDocument/2006/relationships/slide" Target="slides/slide106.xml"/><Relationship Id="rId118" Type="http://schemas.openxmlformats.org/officeDocument/2006/relationships/slide" Target="slides/slide11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12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103" Type="http://schemas.openxmlformats.org/officeDocument/2006/relationships/slide" Target="slides/slide96.xml"/><Relationship Id="rId108" Type="http://schemas.openxmlformats.org/officeDocument/2006/relationships/slide" Target="slides/slide101.xml"/><Relationship Id="rId116" Type="http://schemas.openxmlformats.org/officeDocument/2006/relationships/slide" Target="slides/slide10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11" Type="http://schemas.openxmlformats.org/officeDocument/2006/relationships/slide" Target="slides/slide10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6" Type="http://schemas.openxmlformats.org/officeDocument/2006/relationships/slide" Target="slides/slide99.xml"/><Relationship Id="rId114" Type="http://schemas.openxmlformats.org/officeDocument/2006/relationships/slide" Target="slides/slide107.xml"/><Relationship Id="rId119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slide" Target="slides/slide94.xml"/><Relationship Id="rId12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109" Type="http://schemas.openxmlformats.org/officeDocument/2006/relationships/slide" Target="slides/slide10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slide" Target="slides/slide97.xml"/><Relationship Id="rId12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110" Type="http://schemas.openxmlformats.org/officeDocument/2006/relationships/slide" Target="slides/slide103.xml"/><Relationship Id="rId115" Type="http://schemas.openxmlformats.org/officeDocument/2006/relationships/slide" Target="slides/slide10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B3FA03-E802-4081-B767-6DC5CBA19FD0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7EF39BD-D1A4-499E-B1FB-FA3DD42C1B1E}">
      <dgm:prSet phldrT="[Текст]"/>
      <dgm:spPr/>
      <dgm:t>
        <a:bodyPr/>
        <a:lstStyle/>
        <a:p>
          <a:r>
            <a:rPr lang="ru-RU" dirty="0"/>
            <a:t>1.</a:t>
          </a:r>
        </a:p>
      </dgm:t>
    </dgm:pt>
    <dgm:pt modelId="{5AB50215-8CB2-4817-8B1C-470F516E1F2F}" type="parTrans" cxnId="{730A19BB-AA38-4E3F-AF80-6E561AD03BF6}">
      <dgm:prSet/>
      <dgm:spPr/>
      <dgm:t>
        <a:bodyPr/>
        <a:lstStyle/>
        <a:p>
          <a:endParaRPr lang="ru-RU"/>
        </a:p>
      </dgm:t>
    </dgm:pt>
    <dgm:pt modelId="{953151D8-D249-4100-B9BE-602021FA4FB9}" type="sibTrans" cxnId="{730A19BB-AA38-4E3F-AF80-6E561AD03BF6}">
      <dgm:prSet/>
      <dgm:spPr/>
      <dgm:t>
        <a:bodyPr/>
        <a:lstStyle/>
        <a:p>
          <a:endParaRPr lang="ru-RU"/>
        </a:p>
      </dgm:t>
    </dgm:pt>
    <dgm:pt modelId="{EA63D095-7DAB-4D04-BE5B-11DF4E5D50A5}">
      <dgm:prSet phldrT="[Текст]" custT="1"/>
      <dgm:spPr/>
      <dgm:t>
        <a:bodyPr/>
        <a:lstStyle/>
        <a:p>
          <a:r>
            <a: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выявить и внедрить эффективные современные механизмы в организации деятельности детских общественных объединений;</a:t>
          </a:r>
          <a:endParaRPr lang="ru-RU" dirty="0"/>
        </a:p>
      </dgm:t>
    </dgm:pt>
    <dgm:pt modelId="{A34583D6-AA0B-40B4-94E2-BBDAF34525BC}" type="parTrans" cxnId="{480B3061-D7F6-4C39-9BF5-54108A8FDDD7}">
      <dgm:prSet/>
      <dgm:spPr/>
      <dgm:t>
        <a:bodyPr/>
        <a:lstStyle/>
        <a:p>
          <a:endParaRPr lang="ru-RU"/>
        </a:p>
      </dgm:t>
    </dgm:pt>
    <dgm:pt modelId="{7FCB8FBA-C9D6-4F47-A635-7D09E2F803B5}" type="sibTrans" cxnId="{480B3061-D7F6-4C39-9BF5-54108A8FDDD7}">
      <dgm:prSet/>
      <dgm:spPr/>
      <dgm:t>
        <a:bodyPr/>
        <a:lstStyle/>
        <a:p>
          <a:endParaRPr lang="ru-RU"/>
        </a:p>
      </dgm:t>
    </dgm:pt>
    <dgm:pt modelId="{927679C4-6780-4439-AD89-611AC57BD1C2}">
      <dgm:prSet phldrT="[Текст]"/>
      <dgm:spPr/>
      <dgm:t>
        <a:bodyPr/>
        <a:lstStyle/>
        <a:p>
          <a:r>
            <a:rPr lang="ru-RU" dirty="0"/>
            <a:t>2.</a:t>
          </a:r>
        </a:p>
      </dgm:t>
    </dgm:pt>
    <dgm:pt modelId="{C50F6FCC-B485-4C28-BF94-9A9E4F0DC756}" type="parTrans" cxnId="{B46229E0-0F76-4012-8AC6-AFF630C9B1D1}">
      <dgm:prSet/>
      <dgm:spPr/>
      <dgm:t>
        <a:bodyPr/>
        <a:lstStyle/>
        <a:p>
          <a:endParaRPr lang="ru-RU"/>
        </a:p>
      </dgm:t>
    </dgm:pt>
    <dgm:pt modelId="{D2E6A924-6C5C-415D-861C-EBE0D45C26A5}" type="sibTrans" cxnId="{B46229E0-0F76-4012-8AC6-AFF630C9B1D1}">
      <dgm:prSet/>
      <dgm:spPr/>
      <dgm:t>
        <a:bodyPr/>
        <a:lstStyle/>
        <a:p>
          <a:endParaRPr lang="ru-RU"/>
        </a:p>
      </dgm:t>
    </dgm:pt>
    <dgm:pt modelId="{CA4D2494-AEB3-466F-9B59-626EB7A254A1}">
      <dgm:prSet phldrT="[Текст]" custT="1"/>
      <dgm:spPr/>
      <dgm:t>
        <a:bodyPr/>
        <a:lstStyle/>
        <a:p>
          <a:r>
            <a: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определить роль советника директора, педагога организатора и заместителя директора по воспитательной работе  в организации деятельности детских общественных объединениях;</a:t>
          </a:r>
          <a:endParaRPr lang="ru-RU" dirty="0"/>
        </a:p>
      </dgm:t>
    </dgm:pt>
    <dgm:pt modelId="{16A3CA7D-4ED8-407E-BDE8-F68BC05725D7}" type="parTrans" cxnId="{A78365CB-9266-44EC-9851-A13BAC6B15AB}">
      <dgm:prSet/>
      <dgm:spPr/>
      <dgm:t>
        <a:bodyPr/>
        <a:lstStyle/>
        <a:p>
          <a:endParaRPr lang="ru-RU"/>
        </a:p>
      </dgm:t>
    </dgm:pt>
    <dgm:pt modelId="{69B46CE3-F89C-4C69-BDCC-D46988AC89A2}" type="sibTrans" cxnId="{A78365CB-9266-44EC-9851-A13BAC6B15AB}">
      <dgm:prSet/>
      <dgm:spPr/>
      <dgm:t>
        <a:bodyPr/>
        <a:lstStyle/>
        <a:p>
          <a:endParaRPr lang="ru-RU"/>
        </a:p>
      </dgm:t>
    </dgm:pt>
    <dgm:pt modelId="{90B9197C-5D4F-465B-93DC-D782FE9E7611}">
      <dgm:prSet phldrT="[Текст]"/>
      <dgm:spPr/>
      <dgm:t>
        <a:bodyPr/>
        <a:lstStyle/>
        <a:p>
          <a:r>
            <a:rPr lang="ru-RU" dirty="0"/>
            <a:t>3.</a:t>
          </a:r>
        </a:p>
      </dgm:t>
    </dgm:pt>
    <dgm:pt modelId="{0197EAE7-2FB4-4E54-A7EE-0FBC8C1AADE2}" type="parTrans" cxnId="{CB77AE46-85D1-47F1-899C-69D2DBD42E5E}">
      <dgm:prSet/>
      <dgm:spPr/>
      <dgm:t>
        <a:bodyPr/>
        <a:lstStyle/>
        <a:p>
          <a:endParaRPr lang="ru-RU"/>
        </a:p>
      </dgm:t>
    </dgm:pt>
    <dgm:pt modelId="{B0C4D1B2-0FDE-482A-BA0C-5BD419867202}" type="sibTrans" cxnId="{CB77AE46-85D1-47F1-899C-69D2DBD42E5E}">
      <dgm:prSet/>
      <dgm:spPr/>
      <dgm:t>
        <a:bodyPr/>
        <a:lstStyle/>
        <a:p>
          <a:endParaRPr lang="ru-RU"/>
        </a:p>
      </dgm:t>
    </dgm:pt>
    <dgm:pt modelId="{EFFEC9C9-5FB4-48D2-9160-ADDAA8BDF9B1}">
      <dgm:prSet phldrT="[Текст]" custT="1"/>
      <dgm:spPr/>
      <dgm:t>
        <a:bodyPr/>
        <a:lstStyle/>
        <a:p>
          <a:r>
            <a: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выявить возможности общеобразовательной организации в повышении уровня сопровождения детскими социальными инициативами;</a:t>
          </a:r>
          <a:endParaRPr lang="ru-RU" dirty="0"/>
        </a:p>
      </dgm:t>
    </dgm:pt>
    <dgm:pt modelId="{92E76301-CFA2-4FA9-AC6C-DF4F76C43EF3}" type="sibTrans" cxnId="{62A32869-0BB3-42E1-84A2-5C6FD3ED5B0D}">
      <dgm:prSet/>
      <dgm:spPr/>
      <dgm:t>
        <a:bodyPr/>
        <a:lstStyle/>
        <a:p>
          <a:endParaRPr lang="ru-RU"/>
        </a:p>
      </dgm:t>
    </dgm:pt>
    <dgm:pt modelId="{AD4A7137-68E3-49F7-8CF0-777BED978EB6}" type="parTrans" cxnId="{62A32869-0BB3-42E1-84A2-5C6FD3ED5B0D}">
      <dgm:prSet/>
      <dgm:spPr/>
      <dgm:t>
        <a:bodyPr/>
        <a:lstStyle/>
        <a:p>
          <a:endParaRPr lang="ru-RU"/>
        </a:p>
      </dgm:t>
    </dgm:pt>
    <dgm:pt modelId="{68F4CC13-2180-423A-8F10-6D7C7369EF5A}">
      <dgm:prSet phldrT="[Текст]"/>
      <dgm:spPr/>
      <dgm:t>
        <a:bodyPr/>
        <a:lstStyle/>
        <a:p>
          <a:r>
            <a:rPr lang="ru-RU" dirty="0"/>
            <a:t>4.</a:t>
          </a:r>
        </a:p>
      </dgm:t>
    </dgm:pt>
    <dgm:pt modelId="{F95834B2-AB41-4B58-B105-0BE9BC0DA13A}" type="parTrans" cxnId="{F7DDB467-978B-4346-B0AF-B4F3284F409A}">
      <dgm:prSet/>
      <dgm:spPr/>
      <dgm:t>
        <a:bodyPr/>
        <a:lstStyle/>
        <a:p>
          <a:endParaRPr lang="ru-RU"/>
        </a:p>
      </dgm:t>
    </dgm:pt>
    <dgm:pt modelId="{7F6C8705-F489-4802-9B34-B8B0B69F5B91}" type="sibTrans" cxnId="{F7DDB467-978B-4346-B0AF-B4F3284F409A}">
      <dgm:prSet/>
      <dgm:spPr/>
      <dgm:t>
        <a:bodyPr/>
        <a:lstStyle/>
        <a:p>
          <a:endParaRPr lang="ru-RU"/>
        </a:p>
      </dgm:t>
    </dgm:pt>
    <dgm:pt modelId="{79590414-367A-4412-BCD5-B1168BE8D13F}" type="pres">
      <dgm:prSet presAssocID="{F8B3FA03-E802-4081-B767-6DC5CBA19FD0}" presName="linearFlow" presStyleCnt="0">
        <dgm:presLayoutVars>
          <dgm:dir/>
          <dgm:animLvl val="lvl"/>
          <dgm:resizeHandles val="exact"/>
        </dgm:presLayoutVars>
      </dgm:prSet>
      <dgm:spPr/>
    </dgm:pt>
    <dgm:pt modelId="{0D59131B-81D6-480D-9DD3-CB2DE585BEFA}" type="pres">
      <dgm:prSet presAssocID="{27EF39BD-D1A4-499E-B1FB-FA3DD42C1B1E}" presName="composite" presStyleCnt="0"/>
      <dgm:spPr/>
    </dgm:pt>
    <dgm:pt modelId="{E86509E8-0C7C-49F5-A927-43DC53441065}" type="pres">
      <dgm:prSet presAssocID="{27EF39BD-D1A4-499E-B1FB-FA3DD42C1B1E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C4C94755-7FDB-432C-84CF-AAEC23DB705D}" type="pres">
      <dgm:prSet presAssocID="{27EF39BD-D1A4-499E-B1FB-FA3DD42C1B1E}" presName="descendantText" presStyleLbl="alignAcc1" presStyleIdx="0" presStyleCnt="4" custLinFactNeighborX="813" custLinFactNeighborY="7341">
        <dgm:presLayoutVars>
          <dgm:bulletEnabled val="1"/>
        </dgm:presLayoutVars>
      </dgm:prSet>
      <dgm:spPr/>
    </dgm:pt>
    <dgm:pt modelId="{8C6BD450-B7B6-4116-B920-DFC30C850E6D}" type="pres">
      <dgm:prSet presAssocID="{953151D8-D249-4100-B9BE-602021FA4FB9}" presName="sp" presStyleCnt="0"/>
      <dgm:spPr/>
    </dgm:pt>
    <dgm:pt modelId="{8837BA8C-D87A-4017-8839-CD7889F5B166}" type="pres">
      <dgm:prSet presAssocID="{927679C4-6780-4439-AD89-611AC57BD1C2}" presName="composite" presStyleCnt="0"/>
      <dgm:spPr/>
    </dgm:pt>
    <dgm:pt modelId="{16B5B1C8-8A16-45F0-BF8F-DBAFE7E6E679}" type="pres">
      <dgm:prSet presAssocID="{927679C4-6780-4439-AD89-611AC57BD1C2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502E5787-36FE-4F88-A70B-266EDE15649D}" type="pres">
      <dgm:prSet presAssocID="{927679C4-6780-4439-AD89-611AC57BD1C2}" presName="descendantText" presStyleLbl="alignAcc1" presStyleIdx="1" presStyleCnt="4">
        <dgm:presLayoutVars>
          <dgm:bulletEnabled val="1"/>
        </dgm:presLayoutVars>
      </dgm:prSet>
      <dgm:spPr/>
    </dgm:pt>
    <dgm:pt modelId="{FDCB693A-82EC-4612-818A-DBBF927674D6}" type="pres">
      <dgm:prSet presAssocID="{D2E6A924-6C5C-415D-861C-EBE0D45C26A5}" presName="sp" presStyleCnt="0"/>
      <dgm:spPr/>
    </dgm:pt>
    <dgm:pt modelId="{FF53D385-4834-41E7-906D-ECE448FA848B}" type="pres">
      <dgm:prSet presAssocID="{90B9197C-5D4F-465B-93DC-D782FE9E7611}" presName="composite" presStyleCnt="0"/>
      <dgm:spPr/>
    </dgm:pt>
    <dgm:pt modelId="{88853111-A189-42E6-8DD3-7E3FCCEA6D30}" type="pres">
      <dgm:prSet presAssocID="{90B9197C-5D4F-465B-93DC-D782FE9E7611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1E32B49D-3361-4EC8-9313-C3D253F38A6E}" type="pres">
      <dgm:prSet presAssocID="{90B9197C-5D4F-465B-93DC-D782FE9E7611}" presName="descendantText" presStyleLbl="alignAcc1" presStyleIdx="2" presStyleCnt="4">
        <dgm:presLayoutVars>
          <dgm:bulletEnabled val="1"/>
        </dgm:presLayoutVars>
      </dgm:prSet>
      <dgm:spPr/>
    </dgm:pt>
    <dgm:pt modelId="{A8BC0758-F478-4E2E-BD49-53827CB76A19}" type="pres">
      <dgm:prSet presAssocID="{B0C4D1B2-0FDE-482A-BA0C-5BD419867202}" presName="sp" presStyleCnt="0"/>
      <dgm:spPr/>
    </dgm:pt>
    <dgm:pt modelId="{2A1A5020-B16D-41E7-A008-F2752CCAAA93}" type="pres">
      <dgm:prSet presAssocID="{68F4CC13-2180-423A-8F10-6D7C7369EF5A}" presName="composite" presStyleCnt="0"/>
      <dgm:spPr/>
    </dgm:pt>
    <dgm:pt modelId="{2FE85F42-E880-4D2C-98DB-84690BC4DBA2}" type="pres">
      <dgm:prSet presAssocID="{68F4CC13-2180-423A-8F10-6D7C7369EF5A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BCB6E274-581A-4B1B-BFBE-353D33D4D610}" type="pres">
      <dgm:prSet presAssocID="{68F4CC13-2180-423A-8F10-6D7C7369EF5A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F7CE325E-D8D7-4CEE-82E0-B8C01663ADB6}" type="presOf" srcId="{68F4CC13-2180-423A-8F10-6D7C7369EF5A}" destId="{2FE85F42-E880-4D2C-98DB-84690BC4DBA2}" srcOrd="0" destOrd="0" presId="urn:microsoft.com/office/officeart/2005/8/layout/chevron2"/>
    <dgm:cxn modelId="{480B3061-D7F6-4C39-9BF5-54108A8FDDD7}" srcId="{27EF39BD-D1A4-499E-B1FB-FA3DD42C1B1E}" destId="{EA63D095-7DAB-4D04-BE5B-11DF4E5D50A5}" srcOrd="0" destOrd="0" parTransId="{A34583D6-AA0B-40B4-94E2-BBDAF34525BC}" sibTransId="{7FCB8FBA-C9D6-4F47-A635-7D09E2F803B5}"/>
    <dgm:cxn modelId="{0EC88844-6D9C-4E65-BEDF-487B88B7995C}" type="presOf" srcId="{27EF39BD-D1A4-499E-B1FB-FA3DD42C1B1E}" destId="{E86509E8-0C7C-49F5-A927-43DC53441065}" srcOrd="0" destOrd="0" presId="urn:microsoft.com/office/officeart/2005/8/layout/chevron2"/>
    <dgm:cxn modelId="{CB77AE46-85D1-47F1-899C-69D2DBD42E5E}" srcId="{F8B3FA03-E802-4081-B767-6DC5CBA19FD0}" destId="{90B9197C-5D4F-465B-93DC-D782FE9E7611}" srcOrd="2" destOrd="0" parTransId="{0197EAE7-2FB4-4E54-A7EE-0FBC8C1AADE2}" sibTransId="{B0C4D1B2-0FDE-482A-BA0C-5BD419867202}"/>
    <dgm:cxn modelId="{F7DDB467-978B-4346-B0AF-B4F3284F409A}" srcId="{F8B3FA03-E802-4081-B767-6DC5CBA19FD0}" destId="{68F4CC13-2180-423A-8F10-6D7C7369EF5A}" srcOrd="3" destOrd="0" parTransId="{F95834B2-AB41-4B58-B105-0BE9BC0DA13A}" sibTransId="{7F6C8705-F489-4802-9B34-B8B0B69F5B91}"/>
    <dgm:cxn modelId="{62A32869-0BB3-42E1-84A2-5C6FD3ED5B0D}" srcId="{90B9197C-5D4F-465B-93DC-D782FE9E7611}" destId="{EFFEC9C9-5FB4-48D2-9160-ADDAA8BDF9B1}" srcOrd="0" destOrd="0" parTransId="{AD4A7137-68E3-49F7-8CF0-777BED978EB6}" sibTransId="{92E76301-CFA2-4FA9-AC6C-DF4F76C43EF3}"/>
    <dgm:cxn modelId="{8E537A94-A627-449F-A866-73EAB9A28BB7}" type="presOf" srcId="{EA63D095-7DAB-4D04-BE5B-11DF4E5D50A5}" destId="{C4C94755-7FDB-432C-84CF-AAEC23DB705D}" srcOrd="0" destOrd="0" presId="urn:microsoft.com/office/officeart/2005/8/layout/chevron2"/>
    <dgm:cxn modelId="{E40A10BA-AC72-46CA-B8CF-3302DFFA36FC}" type="presOf" srcId="{90B9197C-5D4F-465B-93DC-D782FE9E7611}" destId="{88853111-A189-42E6-8DD3-7E3FCCEA6D30}" srcOrd="0" destOrd="0" presId="urn:microsoft.com/office/officeart/2005/8/layout/chevron2"/>
    <dgm:cxn modelId="{730A19BB-AA38-4E3F-AF80-6E561AD03BF6}" srcId="{F8B3FA03-E802-4081-B767-6DC5CBA19FD0}" destId="{27EF39BD-D1A4-499E-B1FB-FA3DD42C1B1E}" srcOrd="0" destOrd="0" parTransId="{5AB50215-8CB2-4817-8B1C-470F516E1F2F}" sibTransId="{953151D8-D249-4100-B9BE-602021FA4FB9}"/>
    <dgm:cxn modelId="{A78365CB-9266-44EC-9851-A13BAC6B15AB}" srcId="{927679C4-6780-4439-AD89-611AC57BD1C2}" destId="{CA4D2494-AEB3-466F-9B59-626EB7A254A1}" srcOrd="0" destOrd="0" parTransId="{16A3CA7D-4ED8-407E-BDE8-F68BC05725D7}" sibTransId="{69B46CE3-F89C-4C69-BDCC-D46988AC89A2}"/>
    <dgm:cxn modelId="{2B2A55DD-93BF-4420-A269-ED7954A1FBC2}" type="presOf" srcId="{EFFEC9C9-5FB4-48D2-9160-ADDAA8BDF9B1}" destId="{1E32B49D-3361-4EC8-9313-C3D253F38A6E}" srcOrd="0" destOrd="0" presId="urn:microsoft.com/office/officeart/2005/8/layout/chevron2"/>
    <dgm:cxn modelId="{B46229E0-0F76-4012-8AC6-AFF630C9B1D1}" srcId="{F8B3FA03-E802-4081-B767-6DC5CBA19FD0}" destId="{927679C4-6780-4439-AD89-611AC57BD1C2}" srcOrd="1" destOrd="0" parTransId="{C50F6FCC-B485-4C28-BF94-9A9E4F0DC756}" sibTransId="{D2E6A924-6C5C-415D-861C-EBE0D45C26A5}"/>
    <dgm:cxn modelId="{78E831EE-EA19-4E91-B2D7-687BB42103AB}" type="presOf" srcId="{927679C4-6780-4439-AD89-611AC57BD1C2}" destId="{16B5B1C8-8A16-45F0-BF8F-DBAFE7E6E679}" srcOrd="0" destOrd="0" presId="urn:microsoft.com/office/officeart/2005/8/layout/chevron2"/>
    <dgm:cxn modelId="{65F3D6FB-1D31-46B8-B01A-1D27182B0F8A}" type="presOf" srcId="{F8B3FA03-E802-4081-B767-6DC5CBA19FD0}" destId="{79590414-367A-4412-BCD5-B1168BE8D13F}" srcOrd="0" destOrd="0" presId="urn:microsoft.com/office/officeart/2005/8/layout/chevron2"/>
    <dgm:cxn modelId="{B31B1CFF-DE8F-4242-A109-6E83764DD3A6}" type="presOf" srcId="{CA4D2494-AEB3-466F-9B59-626EB7A254A1}" destId="{502E5787-36FE-4F88-A70B-266EDE15649D}" srcOrd="0" destOrd="0" presId="urn:microsoft.com/office/officeart/2005/8/layout/chevron2"/>
    <dgm:cxn modelId="{9937E7BA-B78F-41A9-BF82-9FB7BBF35511}" type="presParOf" srcId="{79590414-367A-4412-BCD5-B1168BE8D13F}" destId="{0D59131B-81D6-480D-9DD3-CB2DE585BEFA}" srcOrd="0" destOrd="0" presId="urn:microsoft.com/office/officeart/2005/8/layout/chevron2"/>
    <dgm:cxn modelId="{82DE681B-312B-484E-8EF5-7775EFF28A03}" type="presParOf" srcId="{0D59131B-81D6-480D-9DD3-CB2DE585BEFA}" destId="{E86509E8-0C7C-49F5-A927-43DC53441065}" srcOrd="0" destOrd="0" presId="urn:microsoft.com/office/officeart/2005/8/layout/chevron2"/>
    <dgm:cxn modelId="{B7437EAC-090A-4A05-A9D7-69F806458A72}" type="presParOf" srcId="{0D59131B-81D6-480D-9DD3-CB2DE585BEFA}" destId="{C4C94755-7FDB-432C-84CF-AAEC23DB705D}" srcOrd="1" destOrd="0" presId="urn:microsoft.com/office/officeart/2005/8/layout/chevron2"/>
    <dgm:cxn modelId="{42035BA2-A85C-47F4-9F1B-7611E87CDCB5}" type="presParOf" srcId="{79590414-367A-4412-BCD5-B1168BE8D13F}" destId="{8C6BD450-B7B6-4116-B920-DFC30C850E6D}" srcOrd="1" destOrd="0" presId="urn:microsoft.com/office/officeart/2005/8/layout/chevron2"/>
    <dgm:cxn modelId="{4E597DB8-4886-4D3F-9A03-4B8ED4C267FB}" type="presParOf" srcId="{79590414-367A-4412-BCD5-B1168BE8D13F}" destId="{8837BA8C-D87A-4017-8839-CD7889F5B166}" srcOrd="2" destOrd="0" presId="urn:microsoft.com/office/officeart/2005/8/layout/chevron2"/>
    <dgm:cxn modelId="{7CB7A2E3-7EB1-4929-A90A-7EC6652844E7}" type="presParOf" srcId="{8837BA8C-D87A-4017-8839-CD7889F5B166}" destId="{16B5B1C8-8A16-45F0-BF8F-DBAFE7E6E679}" srcOrd="0" destOrd="0" presId="urn:microsoft.com/office/officeart/2005/8/layout/chevron2"/>
    <dgm:cxn modelId="{FD301319-8AF0-4047-AD81-D6DEF9A2BF52}" type="presParOf" srcId="{8837BA8C-D87A-4017-8839-CD7889F5B166}" destId="{502E5787-36FE-4F88-A70B-266EDE15649D}" srcOrd="1" destOrd="0" presId="urn:microsoft.com/office/officeart/2005/8/layout/chevron2"/>
    <dgm:cxn modelId="{F98CA703-5F92-4ABF-97BB-D420DA6B97B9}" type="presParOf" srcId="{79590414-367A-4412-BCD5-B1168BE8D13F}" destId="{FDCB693A-82EC-4612-818A-DBBF927674D6}" srcOrd="3" destOrd="0" presId="urn:microsoft.com/office/officeart/2005/8/layout/chevron2"/>
    <dgm:cxn modelId="{A5847E2D-2AF9-429E-A6BD-A41C743EBCAE}" type="presParOf" srcId="{79590414-367A-4412-BCD5-B1168BE8D13F}" destId="{FF53D385-4834-41E7-906D-ECE448FA848B}" srcOrd="4" destOrd="0" presId="urn:microsoft.com/office/officeart/2005/8/layout/chevron2"/>
    <dgm:cxn modelId="{D63FDF00-6ECF-4329-A715-ABAD0699142A}" type="presParOf" srcId="{FF53D385-4834-41E7-906D-ECE448FA848B}" destId="{88853111-A189-42E6-8DD3-7E3FCCEA6D30}" srcOrd="0" destOrd="0" presId="urn:microsoft.com/office/officeart/2005/8/layout/chevron2"/>
    <dgm:cxn modelId="{F6B0E296-75ED-4BDE-8153-00CAA7BA739B}" type="presParOf" srcId="{FF53D385-4834-41E7-906D-ECE448FA848B}" destId="{1E32B49D-3361-4EC8-9313-C3D253F38A6E}" srcOrd="1" destOrd="0" presId="urn:microsoft.com/office/officeart/2005/8/layout/chevron2"/>
    <dgm:cxn modelId="{806DB6E0-872D-46E0-8028-CBE9F3A85C89}" type="presParOf" srcId="{79590414-367A-4412-BCD5-B1168BE8D13F}" destId="{A8BC0758-F478-4E2E-BD49-53827CB76A19}" srcOrd="5" destOrd="0" presId="urn:microsoft.com/office/officeart/2005/8/layout/chevron2"/>
    <dgm:cxn modelId="{5AC9D884-10DB-43C1-84D7-FD1EED67C1CF}" type="presParOf" srcId="{79590414-367A-4412-BCD5-B1168BE8D13F}" destId="{2A1A5020-B16D-41E7-A008-F2752CCAAA93}" srcOrd="6" destOrd="0" presId="urn:microsoft.com/office/officeart/2005/8/layout/chevron2"/>
    <dgm:cxn modelId="{D1BC21F8-6C3D-4D46-A9F7-21424C2EAABC}" type="presParOf" srcId="{2A1A5020-B16D-41E7-A008-F2752CCAAA93}" destId="{2FE85F42-E880-4D2C-98DB-84690BC4DBA2}" srcOrd="0" destOrd="0" presId="urn:microsoft.com/office/officeart/2005/8/layout/chevron2"/>
    <dgm:cxn modelId="{2E9E5BC3-B9D0-481A-A983-040B79471718}" type="presParOf" srcId="{2A1A5020-B16D-41E7-A008-F2752CCAAA93}" destId="{BCB6E274-581A-4B1B-BFBE-353D33D4D61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6D71FEC-99E8-4DEF-A832-CEFBA56A3BB7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72E6B4E-831A-4F95-BECE-284AA79003F1}">
      <dgm:prSet/>
      <dgm:spPr/>
      <dgm:t>
        <a:bodyPr/>
        <a:lstStyle/>
        <a:p>
          <a:r>
            <a:rPr lang="ru-RU" dirty="0"/>
            <a:t>Эффективные современные механизмы в организации деятельности общественных объединений</a:t>
          </a:r>
        </a:p>
      </dgm:t>
    </dgm:pt>
    <dgm:pt modelId="{BE693CC1-CC8F-404E-B2B5-CE77D1137BE8}" type="parTrans" cxnId="{DDC3B609-BAFF-410D-9026-EB89221428D9}">
      <dgm:prSet/>
      <dgm:spPr/>
      <dgm:t>
        <a:bodyPr/>
        <a:lstStyle/>
        <a:p>
          <a:endParaRPr lang="ru-RU"/>
        </a:p>
      </dgm:t>
    </dgm:pt>
    <dgm:pt modelId="{313B2D3C-441C-45FA-B196-081BE6595F39}" type="sibTrans" cxnId="{DDC3B609-BAFF-410D-9026-EB89221428D9}">
      <dgm:prSet/>
      <dgm:spPr/>
      <dgm:t>
        <a:bodyPr/>
        <a:lstStyle/>
        <a:p>
          <a:endParaRPr lang="ru-RU"/>
        </a:p>
      </dgm:t>
    </dgm:pt>
    <dgm:pt modelId="{7C572391-1BF9-4243-A30F-F1213C254889}">
      <dgm:prSet/>
      <dgm:spPr/>
      <dgm:t>
        <a:bodyPr/>
        <a:lstStyle/>
        <a:p>
          <a:r>
            <a:rPr lang="ru-RU" dirty="0"/>
            <a:t>Роль советника, заместителя директора по воспитательной работе и педагога организатора в организации деятельности детских общественных объединений</a:t>
          </a:r>
        </a:p>
      </dgm:t>
    </dgm:pt>
    <dgm:pt modelId="{EBF9443A-798A-4D1C-A965-4FF35D57E2B4}" type="parTrans" cxnId="{E0B433A6-133D-4AF8-8638-C112BADC30EB}">
      <dgm:prSet/>
      <dgm:spPr/>
      <dgm:t>
        <a:bodyPr/>
        <a:lstStyle/>
        <a:p>
          <a:endParaRPr lang="ru-RU"/>
        </a:p>
      </dgm:t>
    </dgm:pt>
    <dgm:pt modelId="{F9CBFCFF-291D-4442-AE1F-3A172F348F3B}" type="sibTrans" cxnId="{E0B433A6-133D-4AF8-8638-C112BADC30EB}">
      <dgm:prSet/>
      <dgm:spPr/>
      <dgm:t>
        <a:bodyPr/>
        <a:lstStyle/>
        <a:p>
          <a:endParaRPr lang="ru-RU"/>
        </a:p>
      </dgm:t>
    </dgm:pt>
    <dgm:pt modelId="{650C56FE-9DEC-4F2D-9B77-4DC7C9C075FB}">
      <dgm:prSet/>
      <dgm:spPr/>
      <dgm:t>
        <a:bodyPr/>
        <a:lstStyle/>
        <a:p>
          <a:r>
            <a:rPr lang="ru-RU" dirty="0"/>
            <a:t>Сопровождение детской социальной инициативы           </a:t>
          </a:r>
        </a:p>
      </dgm:t>
    </dgm:pt>
    <dgm:pt modelId="{88B39351-3D7F-4F04-9877-5BEF6422BE5D}" type="parTrans" cxnId="{A970EC95-FF59-4A63-B198-CF59F9A30E28}">
      <dgm:prSet/>
      <dgm:spPr/>
      <dgm:t>
        <a:bodyPr/>
        <a:lstStyle/>
        <a:p>
          <a:endParaRPr lang="ru-RU"/>
        </a:p>
      </dgm:t>
    </dgm:pt>
    <dgm:pt modelId="{DCD7CF18-730F-4162-B537-40999C0AC277}" type="sibTrans" cxnId="{A970EC95-FF59-4A63-B198-CF59F9A30E28}">
      <dgm:prSet/>
      <dgm:spPr/>
      <dgm:t>
        <a:bodyPr/>
        <a:lstStyle/>
        <a:p>
          <a:endParaRPr lang="ru-RU"/>
        </a:p>
      </dgm:t>
    </dgm:pt>
    <dgm:pt modelId="{764E70DE-E52D-4D05-96C8-7A34DD17817C}">
      <dgm:prSet/>
      <dgm:spPr/>
      <dgm:t>
        <a:bodyPr/>
        <a:lstStyle/>
        <a:p>
          <a:r>
            <a:rPr lang="ru-RU"/>
            <a:t>Практика организации детского самоуправления </a:t>
          </a:r>
        </a:p>
      </dgm:t>
    </dgm:pt>
    <dgm:pt modelId="{645D28BE-E86A-402B-A84D-7F76420A25AF}" type="parTrans" cxnId="{E0C535D9-0383-451F-A19E-A8AAE6329121}">
      <dgm:prSet/>
      <dgm:spPr/>
      <dgm:t>
        <a:bodyPr/>
        <a:lstStyle/>
        <a:p>
          <a:endParaRPr lang="ru-RU"/>
        </a:p>
      </dgm:t>
    </dgm:pt>
    <dgm:pt modelId="{5A06E8D5-E364-4656-93E9-DAF330AAA577}" type="sibTrans" cxnId="{E0C535D9-0383-451F-A19E-A8AAE6329121}">
      <dgm:prSet/>
      <dgm:spPr/>
      <dgm:t>
        <a:bodyPr/>
        <a:lstStyle/>
        <a:p>
          <a:endParaRPr lang="ru-RU"/>
        </a:p>
      </dgm:t>
    </dgm:pt>
    <dgm:pt modelId="{DD53A44C-3D6B-4A4E-BA7D-2B68D4625315}" type="pres">
      <dgm:prSet presAssocID="{06D71FEC-99E8-4DEF-A832-CEFBA56A3BB7}" presName="Name0" presStyleCnt="0">
        <dgm:presLayoutVars>
          <dgm:dir/>
          <dgm:animLvl val="lvl"/>
          <dgm:resizeHandles val="exact"/>
        </dgm:presLayoutVars>
      </dgm:prSet>
      <dgm:spPr/>
    </dgm:pt>
    <dgm:pt modelId="{44A96EB1-1352-41A8-BB36-155DAFFC752B}" type="pres">
      <dgm:prSet presAssocID="{A72E6B4E-831A-4F95-BECE-284AA79003F1}" presName="linNode" presStyleCnt="0"/>
      <dgm:spPr/>
    </dgm:pt>
    <dgm:pt modelId="{FF0A3CEE-284B-4FCF-AF37-C283FA2A2846}" type="pres">
      <dgm:prSet presAssocID="{A72E6B4E-831A-4F95-BECE-284AA79003F1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03CD45C9-8760-422B-A6B0-F0F9F22BA76F}" type="pres">
      <dgm:prSet presAssocID="{313B2D3C-441C-45FA-B196-081BE6595F39}" presName="sp" presStyleCnt="0"/>
      <dgm:spPr/>
    </dgm:pt>
    <dgm:pt modelId="{03215AF9-46F6-49C0-8BDA-6A1B8A64F9AA}" type="pres">
      <dgm:prSet presAssocID="{7C572391-1BF9-4243-A30F-F1213C254889}" presName="linNode" presStyleCnt="0"/>
      <dgm:spPr/>
    </dgm:pt>
    <dgm:pt modelId="{D7F19DD2-B863-4725-A615-4EBF322E16FC}" type="pres">
      <dgm:prSet presAssocID="{7C572391-1BF9-4243-A30F-F1213C254889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71359205-686C-4D89-A00D-6C7022544FE8}" type="pres">
      <dgm:prSet presAssocID="{F9CBFCFF-291D-4442-AE1F-3A172F348F3B}" presName="sp" presStyleCnt="0"/>
      <dgm:spPr/>
    </dgm:pt>
    <dgm:pt modelId="{1D47DE17-64D9-475D-80E5-005C0D8248F1}" type="pres">
      <dgm:prSet presAssocID="{650C56FE-9DEC-4F2D-9B77-4DC7C9C075FB}" presName="linNode" presStyleCnt="0"/>
      <dgm:spPr/>
    </dgm:pt>
    <dgm:pt modelId="{210FD076-250E-453C-9050-3D8F901D870A}" type="pres">
      <dgm:prSet presAssocID="{650C56FE-9DEC-4F2D-9B77-4DC7C9C075FB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3DFF533A-E52C-4A49-9886-122EB550229C}" type="pres">
      <dgm:prSet presAssocID="{DCD7CF18-730F-4162-B537-40999C0AC277}" presName="sp" presStyleCnt="0"/>
      <dgm:spPr/>
    </dgm:pt>
    <dgm:pt modelId="{3EEA3904-2E5F-401D-8050-548F1E1045B5}" type="pres">
      <dgm:prSet presAssocID="{764E70DE-E52D-4D05-96C8-7A34DD17817C}" presName="linNode" presStyleCnt="0"/>
      <dgm:spPr/>
    </dgm:pt>
    <dgm:pt modelId="{860FCE45-FC31-42BB-AAE4-4AD84FDA9C97}" type="pres">
      <dgm:prSet presAssocID="{764E70DE-E52D-4D05-96C8-7A34DD17817C}" presName="parentText" presStyleLbl="node1" presStyleIdx="3" presStyleCnt="4">
        <dgm:presLayoutVars>
          <dgm:chMax val="1"/>
          <dgm:bulletEnabled val="1"/>
        </dgm:presLayoutVars>
      </dgm:prSet>
      <dgm:spPr/>
    </dgm:pt>
  </dgm:ptLst>
  <dgm:cxnLst>
    <dgm:cxn modelId="{F1F31D06-9D81-44A2-A84F-98C652579B51}" type="presOf" srcId="{764E70DE-E52D-4D05-96C8-7A34DD17817C}" destId="{860FCE45-FC31-42BB-AAE4-4AD84FDA9C97}" srcOrd="0" destOrd="0" presId="urn:microsoft.com/office/officeart/2005/8/layout/vList5"/>
    <dgm:cxn modelId="{1D136806-863B-4A87-B55D-31985AD79F73}" type="presOf" srcId="{650C56FE-9DEC-4F2D-9B77-4DC7C9C075FB}" destId="{210FD076-250E-453C-9050-3D8F901D870A}" srcOrd="0" destOrd="0" presId="urn:microsoft.com/office/officeart/2005/8/layout/vList5"/>
    <dgm:cxn modelId="{DDC3B609-BAFF-410D-9026-EB89221428D9}" srcId="{06D71FEC-99E8-4DEF-A832-CEFBA56A3BB7}" destId="{A72E6B4E-831A-4F95-BECE-284AA79003F1}" srcOrd="0" destOrd="0" parTransId="{BE693CC1-CC8F-404E-B2B5-CE77D1137BE8}" sibTransId="{313B2D3C-441C-45FA-B196-081BE6595F39}"/>
    <dgm:cxn modelId="{82040410-8178-4E61-BE7A-D156A59820BD}" type="presOf" srcId="{7C572391-1BF9-4243-A30F-F1213C254889}" destId="{D7F19DD2-B863-4725-A615-4EBF322E16FC}" srcOrd="0" destOrd="0" presId="urn:microsoft.com/office/officeart/2005/8/layout/vList5"/>
    <dgm:cxn modelId="{6917166F-9AA3-47DA-96D6-B00398E8DEE9}" type="presOf" srcId="{A72E6B4E-831A-4F95-BECE-284AA79003F1}" destId="{FF0A3CEE-284B-4FCF-AF37-C283FA2A2846}" srcOrd="0" destOrd="0" presId="urn:microsoft.com/office/officeart/2005/8/layout/vList5"/>
    <dgm:cxn modelId="{3498AD95-B4C9-4878-B5E6-BCE19087B1F6}" type="presOf" srcId="{06D71FEC-99E8-4DEF-A832-CEFBA56A3BB7}" destId="{DD53A44C-3D6B-4A4E-BA7D-2B68D4625315}" srcOrd="0" destOrd="0" presId="urn:microsoft.com/office/officeart/2005/8/layout/vList5"/>
    <dgm:cxn modelId="{A970EC95-FF59-4A63-B198-CF59F9A30E28}" srcId="{06D71FEC-99E8-4DEF-A832-CEFBA56A3BB7}" destId="{650C56FE-9DEC-4F2D-9B77-4DC7C9C075FB}" srcOrd="2" destOrd="0" parTransId="{88B39351-3D7F-4F04-9877-5BEF6422BE5D}" sibTransId="{DCD7CF18-730F-4162-B537-40999C0AC277}"/>
    <dgm:cxn modelId="{E0B433A6-133D-4AF8-8638-C112BADC30EB}" srcId="{06D71FEC-99E8-4DEF-A832-CEFBA56A3BB7}" destId="{7C572391-1BF9-4243-A30F-F1213C254889}" srcOrd="1" destOrd="0" parTransId="{EBF9443A-798A-4D1C-A965-4FF35D57E2B4}" sibTransId="{F9CBFCFF-291D-4442-AE1F-3A172F348F3B}"/>
    <dgm:cxn modelId="{E0C535D9-0383-451F-A19E-A8AAE6329121}" srcId="{06D71FEC-99E8-4DEF-A832-CEFBA56A3BB7}" destId="{764E70DE-E52D-4D05-96C8-7A34DD17817C}" srcOrd="3" destOrd="0" parTransId="{645D28BE-E86A-402B-A84D-7F76420A25AF}" sibTransId="{5A06E8D5-E364-4656-93E9-DAF330AAA577}"/>
    <dgm:cxn modelId="{30863F2B-FEB9-4D8B-9235-CF38BFFF21CF}" type="presParOf" srcId="{DD53A44C-3D6B-4A4E-BA7D-2B68D4625315}" destId="{44A96EB1-1352-41A8-BB36-155DAFFC752B}" srcOrd="0" destOrd="0" presId="urn:microsoft.com/office/officeart/2005/8/layout/vList5"/>
    <dgm:cxn modelId="{3456D936-EA4A-402E-82B3-A52FE29E573C}" type="presParOf" srcId="{44A96EB1-1352-41A8-BB36-155DAFFC752B}" destId="{FF0A3CEE-284B-4FCF-AF37-C283FA2A2846}" srcOrd="0" destOrd="0" presId="urn:microsoft.com/office/officeart/2005/8/layout/vList5"/>
    <dgm:cxn modelId="{10BBA484-E26F-40F3-9C7A-C46D603E4397}" type="presParOf" srcId="{DD53A44C-3D6B-4A4E-BA7D-2B68D4625315}" destId="{03CD45C9-8760-422B-A6B0-F0F9F22BA76F}" srcOrd="1" destOrd="0" presId="urn:microsoft.com/office/officeart/2005/8/layout/vList5"/>
    <dgm:cxn modelId="{18CC414A-BABB-49BB-B7C0-61A4D2B75B34}" type="presParOf" srcId="{DD53A44C-3D6B-4A4E-BA7D-2B68D4625315}" destId="{03215AF9-46F6-49C0-8BDA-6A1B8A64F9AA}" srcOrd="2" destOrd="0" presId="urn:microsoft.com/office/officeart/2005/8/layout/vList5"/>
    <dgm:cxn modelId="{533C6C4E-D5EC-4F95-9EC8-1DBB5E149743}" type="presParOf" srcId="{03215AF9-46F6-49C0-8BDA-6A1B8A64F9AA}" destId="{D7F19DD2-B863-4725-A615-4EBF322E16FC}" srcOrd="0" destOrd="0" presId="urn:microsoft.com/office/officeart/2005/8/layout/vList5"/>
    <dgm:cxn modelId="{48337FDF-ED2A-48CC-9C4A-9C3C8F4F75FA}" type="presParOf" srcId="{DD53A44C-3D6B-4A4E-BA7D-2B68D4625315}" destId="{71359205-686C-4D89-A00D-6C7022544FE8}" srcOrd="3" destOrd="0" presId="urn:microsoft.com/office/officeart/2005/8/layout/vList5"/>
    <dgm:cxn modelId="{FBD3BE39-1F9B-4DBE-AB8E-0F13B5655C3B}" type="presParOf" srcId="{DD53A44C-3D6B-4A4E-BA7D-2B68D4625315}" destId="{1D47DE17-64D9-475D-80E5-005C0D8248F1}" srcOrd="4" destOrd="0" presId="urn:microsoft.com/office/officeart/2005/8/layout/vList5"/>
    <dgm:cxn modelId="{774CC38A-13E1-4791-BEDC-0B5515E8B655}" type="presParOf" srcId="{1D47DE17-64D9-475D-80E5-005C0D8248F1}" destId="{210FD076-250E-453C-9050-3D8F901D870A}" srcOrd="0" destOrd="0" presId="urn:microsoft.com/office/officeart/2005/8/layout/vList5"/>
    <dgm:cxn modelId="{AD5943B1-B5D1-4968-9FA8-7DC51FD8D09E}" type="presParOf" srcId="{DD53A44C-3D6B-4A4E-BA7D-2B68D4625315}" destId="{3DFF533A-E52C-4A49-9886-122EB550229C}" srcOrd="5" destOrd="0" presId="urn:microsoft.com/office/officeart/2005/8/layout/vList5"/>
    <dgm:cxn modelId="{B01ADA13-C1DD-4307-942A-1C7AB34FCCB8}" type="presParOf" srcId="{DD53A44C-3D6B-4A4E-BA7D-2B68D4625315}" destId="{3EEA3904-2E5F-401D-8050-548F1E1045B5}" srcOrd="6" destOrd="0" presId="urn:microsoft.com/office/officeart/2005/8/layout/vList5"/>
    <dgm:cxn modelId="{96F7D688-0297-4F54-94A3-7ED524DBEDD5}" type="presParOf" srcId="{3EEA3904-2E5F-401D-8050-548F1E1045B5}" destId="{860FCE45-FC31-42BB-AAE4-4AD84FDA9C97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A88DB36-6A86-48B0-9954-529AECA74D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D5D181E-F01E-4E49-AFA8-EA50F3AC98F3}">
      <dgm:prSet phldrT="[Текст]"/>
      <dgm:spPr/>
      <dgm:t>
        <a:bodyPr/>
        <a:lstStyle/>
        <a:p>
          <a:r>
            <a:rPr lang="ru-RU" dirty="0"/>
            <a:t>.</a:t>
          </a:r>
        </a:p>
      </dgm:t>
    </dgm:pt>
    <dgm:pt modelId="{8B369F15-CDEC-4D56-8C95-B07A969BA023}" type="parTrans" cxnId="{FE19EDF7-6007-47E1-8B1F-ECB0455CC493}">
      <dgm:prSet/>
      <dgm:spPr/>
      <dgm:t>
        <a:bodyPr/>
        <a:lstStyle/>
        <a:p>
          <a:endParaRPr lang="ru-RU"/>
        </a:p>
      </dgm:t>
    </dgm:pt>
    <dgm:pt modelId="{6EBCB0C1-BEEA-4FF3-9428-30F595D00A7A}" type="sibTrans" cxnId="{FE19EDF7-6007-47E1-8B1F-ECB0455CC493}">
      <dgm:prSet/>
      <dgm:spPr/>
      <dgm:t>
        <a:bodyPr/>
        <a:lstStyle/>
        <a:p>
          <a:endParaRPr lang="ru-RU"/>
        </a:p>
      </dgm:t>
    </dgm:pt>
    <dgm:pt modelId="{33D1504F-27FD-41F3-BD02-B2EB814E3266}">
      <dgm:prSet phldrT="[Текст]"/>
      <dgm:spPr/>
      <dgm:t>
        <a:bodyPr/>
        <a:lstStyle/>
        <a:p>
          <a:r>
            <a:rPr lang="ru-RU" dirty="0"/>
            <a:t>школьные музеи</a:t>
          </a:r>
        </a:p>
      </dgm:t>
    </dgm:pt>
    <dgm:pt modelId="{F7D6D32E-DAAD-4238-AE5A-815B5314B804}" type="parTrans" cxnId="{6594948B-4534-49F6-A893-1F01A0A65BE7}">
      <dgm:prSet/>
      <dgm:spPr/>
      <dgm:t>
        <a:bodyPr/>
        <a:lstStyle/>
        <a:p>
          <a:endParaRPr lang="ru-RU"/>
        </a:p>
      </dgm:t>
    </dgm:pt>
    <dgm:pt modelId="{1843BE72-C1AB-43B7-A574-B0E2C21042A0}" type="sibTrans" cxnId="{6594948B-4534-49F6-A893-1F01A0A65BE7}">
      <dgm:prSet/>
      <dgm:spPr/>
      <dgm:t>
        <a:bodyPr/>
        <a:lstStyle/>
        <a:p>
          <a:endParaRPr lang="ru-RU"/>
        </a:p>
      </dgm:t>
    </dgm:pt>
    <dgm:pt modelId="{E76B7F8A-237A-457D-9E06-3161093DBD61}">
      <dgm:prSet phldrT="[Текст]"/>
      <dgm:spPr/>
      <dgm:t>
        <a:bodyPr/>
        <a:lstStyle/>
        <a:p>
          <a:r>
            <a:rPr lang="ru-RU" dirty="0"/>
            <a:t>.</a:t>
          </a:r>
        </a:p>
      </dgm:t>
    </dgm:pt>
    <dgm:pt modelId="{EEE887B7-76D9-49E9-80F3-72FF551B572D}" type="parTrans" cxnId="{E46F1F6B-E2D4-414D-AB84-9755EE96E3DA}">
      <dgm:prSet/>
      <dgm:spPr/>
      <dgm:t>
        <a:bodyPr/>
        <a:lstStyle/>
        <a:p>
          <a:endParaRPr lang="ru-RU"/>
        </a:p>
      </dgm:t>
    </dgm:pt>
    <dgm:pt modelId="{C61948C0-F076-42B1-A278-CF8EF9F0E113}" type="sibTrans" cxnId="{E46F1F6B-E2D4-414D-AB84-9755EE96E3DA}">
      <dgm:prSet/>
      <dgm:spPr/>
      <dgm:t>
        <a:bodyPr/>
        <a:lstStyle/>
        <a:p>
          <a:endParaRPr lang="ru-RU"/>
        </a:p>
      </dgm:t>
    </dgm:pt>
    <dgm:pt modelId="{3EDBFE1F-5301-41DE-A91A-520A6A496B5A}">
      <dgm:prSet phldrT="[Текст]"/>
      <dgm:spPr/>
      <dgm:t>
        <a:bodyPr/>
        <a:lstStyle/>
        <a:p>
          <a:r>
            <a:rPr lang="ru-RU" dirty="0"/>
            <a:t>школьные спортивные клубы</a:t>
          </a:r>
        </a:p>
      </dgm:t>
    </dgm:pt>
    <dgm:pt modelId="{FB957604-37EC-4B9A-B910-C3A9B4C32900}" type="parTrans" cxnId="{D16ACB33-DF97-435B-A9D9-266F5C536A35}">
      <dgm:prSet/>
      <dgm:spPr/>
      <dgm:t>
        <a:bodyPr/>
        <a:lstStyle/>
        <a:p>
          <a:endParaRPr lang="ru-RU"/>
        </a:p>
      </dgm:t>
    </dgm:pt>
    <dgm:pt modelId="{2DFA18DB-8CAF-4B2E-AE59-D318AD35A6B3}" type="sibTrans" cxnId="{D16ACB33-DF97-435B-A9D9-266F5C536A35}">
      <dgm:prSet/>
      <dgm:spPr/>
      <dgm:t>
        <a:bodyPr/>
        <a:lstStyle/>
        <a:p>
          <a:endParaRPr lang="ru-RU"/>
        </a:p>
      </dgm:t>
    </dgm:pt>
    <dgm:pt modelId="{76482CA9-855C-4A7B-8DD8-383CE8BF1DF3}">
      <dgm:prSet phldrT="[Текст]"/>
      <dgm:spPr/>
      <dgm:t>
        <a:bodyPr/>
        <a:lstStyle/>
        <a:p>
          <a:r>
            <a:rPr lang="ru-RU" dirty="0"/>
            <a:t>.</a:t>
          </a:r>
        </a:p>
      </dgm:t>
    </dgm:pt>
    <dgm:pt modelId="{89D6D260-550D-48BD-A500-869EA8FCD22A}" type="parTrans" cxnId="{A5ECE1AE-B9FD-49DD-9894-81ECF8895947}">
      <dgm:prSet/>
      <dgm:spPr/>
      <dgm:t>
        <a:bodyPr/>
        <a:lstStyle/>
        <a:p>
          <a:endParaRPr lang="ru-RU"/>
        </a:p>
      </dgm:t>
    </dgm:pt>
    <dgm:pt modelId="{59B171E0-8BBA-4B5E-BCD2-EE144FD750F6}" type="sibTrans" cxnId="{A5ECE1AE-B9FD-49DD-9894-81ECF8895947}">
      <dgm:prSet/>
      <dgm:spPr/>
      <dgm:t>
        <a:bodyPr/>
        <a:lstStyle/>
        <a:p>
          <a:endParaRPr lang="ru-RU"/>
        </a:p>
      </dgm:t>
    </dgm:pt>
    <dgm:pt modelId="{E05532E2-9846-42E6-AF38-0C8EA539B347}">
      <dgm:prSet phldrT="[Текст]"/>
      <dgm:spPr/>
      <dgm:t>
        <a:bodyPr/>
        <a:lstStyle/>
        <a:p>
          <a:r>
            <a:rPr lang="ru-RU" dirty="0"/>
            <a:t>школьные </a:t>
          </a:r>
          <a:r>
            <a:rPr lang="ru-RU" dirty="0" err="1"/>
            <a:t>медиа</a:t>
          </a:r>
          <a:endParaRPr lang="ru-RU" dirty="0"/>
        </a:p>
      </dgm:t>
    </dgm:pt>
    <dgm:pt modelId="{7E0EE69C-5F95-4CE0-8A2D-9EE131DC30CA}" type="parTrans" cxnId="{58F3BD14-28AE-4847-A7C2-F909B62AA44C}">
      <dgm:prSet/>
      <dgm:spPr/>
      <dgm:t>
        <a:bodyPr/>
        <a:lstStyle/>
        <a:p>
          <a:endParaRPr lang="ru-RU"/>
        </a:p>
      </dgm:t>
    </dgm:pt>
    <dgm:pt modelId="{AE325540-FDF2-47F2-A8B7-16DD1AF9041D}" type="sibTrans" cxnId="{58F3BD14-28AE-4847-A7C2-F909B62AA44C}">
      <dgm:prSet/>
      <dgm:spPr/>
      <dgm:t>
        <a:bodyPr/>
        <a:lstStyle/>
        <a:p>
          <a:endParaRPr lang="ru-RU"/>
        </a:p>
      </dgm:t>
    </dgm:pt>
    <dgm:pt modelId="{19FE0FE3-BACA-4871-8141-BF70456B3BBA}">
      <dgm:prSet/>
      <dgm:spPr/>
      <dgm:t>
        <a:bodyPr/>
        <a:lstStyle/>
        <a:p>
          <a:r>
            <a:rPr lang="ru-RU" dirty="0"/>
            <a:t>.</a:t>
          </a:r>
        </a:p>
      </dgm:t>
    </dgm:pt>
    <dgm:pt modelId="{32557301-CBF2-46E9-A22B-4E29F1B2C89D}" type="parTrans" cxnId="{23125AC1-28D0-4C8D-A750-013C4DB47354}">
      <dgm:prSet/>
      <dgm:spPr/>
      <dgm:t>
        <a:bodyPr/>
        <a:lstStyle/>
        <a:p>
          <a:endParaRPr lang="ru-RU"/>
        </a:p>
      </dgm:t>
    </dgm:pt>
    <dgm:pt modelId="{E7A44A42-CB99-4CC5-886E-4319146B49E4}" type="sibTrans" cxnId="{23125AC1-28D0-4C8D-A750-013C4DB47354}">
      <dgm:prSet/>
      <dgm:spPr/>
      <dgm:t>
        <a:bodyPr/>
        <a:lstStyle/>
        <a:p>
          <a:endParaRPr lang="ru-RU"/>
        </a:p>
      </dgm:t>
    </dgm:pt>
    <dgm:pt modelId="{4555A37E-F8D5-4DA5-8E30-48A632AA72D7}">
      <dgm:prSet/>
      <dgm:spPr/>
      <dgm:t>
        <a:bodyPr/>
        <a:lstStyle/>
        <a:p>
          <a:r>
            <a:rPr lang="ru-RU" dirty="0"/>
            <a:t>школьные театры</a:t>
          </a:r>
        </a:p>
      </dgm:t>
    </dgm:pt>
    <dgm:pt modelId="{180BB280-B8A6-40DF-A91E-F65B73752319}" type="parTrans" cxnId="{2A47E692-6DAF-4ACB-90FF-80323E28B8BB}">
      <dgm:prSet/>
      <dgm:spPr/>
      <dgm:t>
        <a:bodyPr/>
        <a:lstStyle/>
        <a:p>
          <a:endParaRPr lang="ru-RU"/>
        </a:p>
      </dgm:t>
    </dgm:pt>
    <dgm:pt modelId="{81ABB663-025C-4CFA-80A2-AE03B94AD28D}" type="sibTrans" cxnId="{2A47E692-6DAF-4ACB-90FF-80323E28B8BB}">
      <dgm:prSet/>
      <dgm:spPr/>
      <dgm:t>
        <a:bodyPr/>
        <a:lstStyle/>
        <a:p>
          <a:endParaRPr lang="ru-RU"/>
        </a:p>
      </dgm:t>
    </dgm:pt>
    <dgm:pt modelId="{1AA63916-2D5F-4C07-9E7F-4557A8D1ACAC}" type="pres">
      <dgm:prSet presAssocID="{CA88DB36-6A86-48B0-9954-529AECA74D7D}" presName="linearFlow" presStyleCnt="0">
        <dgm:presLayoutVars>
          <dgm:dir/>
          <dgm:animLvl val="lvl"/>
          <dgm:resizeHandles val="exact"/>
        </dgm:presLayoutVars>
      </dgm:prSet>
      <dgm:spPr/>
    </dgm:pt>
    <dgm:pt modelId="{B7357DB8-9A63-4FA8-8568-4C1E67C9B1AA}" type="pres">
      <dgm:prSet presAssocID="{1D5D181E-F01E-4E49-AFA8-EA50F3AC98F3}" presName="composite" presStyleCnt="0"/>
      <dgm:spPr/>
    </dgm:pt>
    <dgm:pt modelId="{A8B528C0-26DA-4C55-B117-0147B1EA1891}" type="pres">
      <dgm:prSet presAssocID="{1D5D181E-F01E-4E49-AFA8-EA50F3AC98F3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6FC708A1-02F2-4936-BFD1-72FBD954F596}" type="pres">
      <dgm:prSet presAssocID="{1D5D181E-F01E-4E49-AFA8-EA50F3AC98F3}" presName="descendantText" presStyleLbl="alignAcc1" presStyleIdx="0" presStyleCnt="4" custLinFactNeighborX="164" custLinFactNeighborY="-82">
        <dgm:presLayoutVars>
          <dgm:bulletEnabled val="1"/>
        </dgm:presLayoutVars>
      </dgm:prSet>
      <dgm:spPr/>
    </dgm:pt>
    <dgm:pt modelId="{A6C10CC3-ECE7-48B1-9B01-2D6CE69314F8}" type="pres">
      <dgm:prSet presAssocID="{6EBCB0C1-BEEA-4FF3-9428-30F595D00A7A}" presName="sp" presStyleCnt="0"/>
      <dgm:spPr/>
    </dgm:pt>
    <dgm:pt modelId="{404F546C-6C52-4375-B801-51F3527734A5}" type="pres">
      <dgm:prSet presAssocID="{E76B7F8A-237A-457D-9E06-3161093DBD61}" presName="composite" presStyleCnt="0"/>
      <dgm:spPr/>
    </dgm:pt>
    <dgm:pt modelId="{597D9EAB-FDAE-4CDD-93E8-3FC2FD5217D4}" type="pres">
      <dgm:prSet presAssocID="{E76B7F8A-237A-457D-9E06-3161093DBD61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A6FE196E-73AB-4A87-AE70-EEDBA1E73C2B}" type="pres">
      <dgm:prSet presAssocID="{E76B7F8A-237A-457D-9E06-3161093DBD61}" presName="descendantText" presStyleLbl="alignAcc1" presStyleIdx="1" presStyleCnt="4">
        <dgm:presLayoutVars>
          <dgm:bulletEnabled val="1"/>
        </dgm:presLayoutVars>
      </dgm:prSet>
      <dgm:spPr/>
    </dgm:pt>
    <dgm:pt modelId="{9CA29D0B-ADDB-466B-A286-5C30F3B48283}" type="pres">
      <dgm:prSet presAssocID="{C61948C0-F076-42B1-A278-CF8EF9F0E113}" presName="sp" presStyleCnt="0"/>
      <dgm:spPr/>
    </dgm:pt>
    <dgm:pt modelId="{F6AE39C0-605C-4721-805E-5AC1CDF5CA83}" type="pres">
      <dgm:prSet presAssocID="{76482CA9-855C-4A7B-8DD8-383CE8BF1DF3}" presName="composite" presStyleCnt="0"/>
      <dgm:spPr/>
    </dgm:pt>
    <dgm:pt modelId="{20D9DE88-D624-4DC6-8339-64A7301C501E}" type="pres">
      <dgm:prSet presAssocID="{76482CA9-855C-4A7B-8DD8-383CE8BF1DF3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EC701B54-3A01-4862-91EF-45CF55777EA7}" type="pres">
      <dgm:prSet presAssocID="{76482CA9-855C-4A7B-8DD8-383CE8BF1DF3}" presName="descendantText" presStyleLbl="alignAcc1" presStyleIdx="2" presStyleCnt="4">
        <dgm:presLayoutVars>
          <dgm:bulletEnabled val="1"/>
        </dgm:presLayoutVars>
      </dgm:prSet>
      <dgm:spPr/>
    </dgm:pt>
    <dgm:pt modelId="{61737237-E9B2-45EF-B658-4FAD10C7B60B}" type="pres">
      <dgm:prSet presAssocID="{59B171E0-8BBA-4B5E-BCD2-EE144FD750F6}" presName="sp" presStyleCnt="0"/>
      <dgm:spPr/>
    </dgm:pt>
    <dgm:pt modelId="{D6259167-074B-416C-994E-170161D9A433}" type="pres">
      <dgm:prSet presAssocID="{19FE0FE3-BACA-4871-8141-BF70456B3BBA}" presName="composite" presStyleCnt="0"/>
      <dgm:spPr/>
    </dgm:pt>
    <dgm:pt modelId="{54D1456B-015F-4EEF-924F-46969E5F4018}" type="pres">
      <dgm:prSet presAssocID="{19FE0FE3-BACA-4871-8141-BF70456B3BBA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EAF8951C-4EFD-483A-A32D-A7F1454CE2AE}" type="pres">
      <dgm:prSet presAssocID="{19FE0FE3-BACA-4871-8141-BF70456B3BBA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58F3BD14-28AE-4847-A7C2-F909B62AA44C}" srcId="{76482CA9-855C-4A7B-8DD8-383CE8BF1DF3}" destId="{E05532E2-9846-42E6-AF38-0C8EA539B347}" srcOrd="0" destOrd="0" parTransId="{7E0EE69C-5F95-4CE0-8A2D-9EE131DC30CA}" sibTransId="{AE325540-FDF2-47F2-A8B7-16DD1AF9041D}"/>
    <dgm:cxn modelId="{FB68D01F-ECAD-4D1A-A167-29EC80715345}" type="presOf" srcId="{3EDBFE1F-5301-41DE-A91A-520A6A496B5A}" destId="{A6FE196E-73AB-4A87-AE70-EEDBA1E73C2B}" srcOrd="0" destOrd="0" presId="urn:microsoft.com/office/officeart/2005/8/layout/chevron2"/>
    <dgm:cxn modelId="{5FD93523-FD98-4AAF-9297-471DCC8923E4}" type="presOf" srcId="{76482CA9-855C-4A7B-8DD8-383CE8BF1DF3}" destId="{20D9DE88-D624-4DC6-8339-64A7301C501E}" srcOrd="0" destOrd="0" presId="urn:microsoft.com/office/officeart/2005/8/layout/chevron2"/>
    <dgm:cxn modelId="{CE75CE26-C225-4D69-AC54-FE681689F08B}" type="presOf" srcId="{E76B7F8A-237A-457D-9E06-3161093DBD61}" destId="{597D9EAB-FDAE-4CDD-93E8-3FC2FD5217D4}" srcOrd="0" destOrd="0" presId="urn:microsoft.com/office/officeart/2005/8/layout/chevron2"/>
    <dgm:cxn modelId="{D16ACB33-DF97-435B-A9D9-266F5C536A35}" srcId="{E76B7F8A-237A-457D-9E06-3161093DBD61}" destId="{3EDBFE1F-5301-41DE-A91A-520A6A496B5A}" srcOrd="0" destOrd="0" parTransId="{FB957604-37EC-4B9A-B910-C3A9B4C32900}" sibTransId="{2DFA18DB-8CAF-4B2E-AE59-D318AD35A6B3}"/>
    <dgm:cxn modelId="{E46F1F6B-E2D4-414D-AB84-9755EE96E3DA}" srcId="{CA88DB36-6A86-48B0-9954-529AECA74D7D}" destId="{E76B7F8A-237A-457D-9E06-3161093DBD61}" srcOrd="1" destOrd="0" parTransId="{EEE887B7-76D9-49E9-80F3-72FF551B572D}" sibTransId="{C61948C0-F076-42B1-A278-CF8EF9F0E113}"/>
    <dgm:cxn modelId="{C5251E89-6928-42D1-BBD3-663B8AE3D2A2}" type="presOf" srcId="{CA88DB36-6A86-48B0-9954-529AECA74D7D}" destId="{1AA63916-2D5F-4C07-9E7F-4557A8D1ACAC}" srcOrd="0" destOrd="0" presId="urn:microsoft.com/office/officeart/2005/8/layout/chevron2"/>
    <dgm:cxn modelId="{6594948B-4534-49F6-A893-1F01A0A65BE7}" srcId="{1D5D181E-F01E-4E49-AFA8-EA50F3AC98F3}" destId="{33D1504F-27FD-41F3-BD02-B2EB814E3266}" srcOrd="0" destOrd="0" parTransId="{F7D6D32E-DAAD-4238-AE5A-815B5314B804}" sibTransId="{1843BE72-C1AB-43B7-A574-B0E2C21042A0}"/>
    <dgm:cxn modelId="{2A47E692-6DAF-4ACB-90FF-80323E28B8BB}" srcId="{19FE0FE3-BACA-4871-8141-BF70456B3BBA}" destId="{4555A37E-F8D5-4DA5-8E30-48A632AA72D7}" srcOrd="0" destOrd="0" parTransId="{180BB280-B8A6-40DF-A91E-F65B73752319}" sibTransId="{81ABB663-025C-4CFA-80A2-AE03B94AD28D}"/>
    <dgm:cxn modelId="{C50D5897-CC0D-47D0-89CE-F7C22F2356E7}" type="presOf" srcId="{1D5D181E-F01E-4E49-AFA8-EA50F3AC98F3}" destId="{A8B528C0-26DA-4C55-B117-0147B1EA1891}" srcOrd="0" destOrd="0" presId="urn:microsoft.com/office/officeart/2005/8/layout/chevron2"/>
    <dgm:cxn modelId="{09D29F9F-ECDB-41F3-B81C-9A4A4743EFA9}" type="presOf" srcId="{33D1504F-27FD-41F3-BD02-B2EB814E3266}" destId="{6FC708A1-02F2-4936-BFD1-72FBD954F596}" srcOrd="0" destOrd="0" presId="urn:microsoft.com/office/officeart/2005/8/layout/chevron2"/>
    <dgm:cxn modelId="{0604ECAB-B96F-4B0D-B6F9-4CD21510CAFE}" type="presOf" srcId="{19FE0FE3-BACA-4871-8141-BF70456B3BBA}" destId="{54D1456B-015F-4EEF-924F-46969E5F4018}" srcOrd="0" destOrd="0" presId="urn:microsoft.com/office/officeart/2005/8/layout/chevron2"/>
    <dgm:cxn modelId="{A5ECE1AE-B9FD-49DD-9894-81ECF8895947}" srcId="{CA88DB36-6A86-48B0-9954-529AECA74D7D}" destId="{76482CA9-855C-4A7B-8DD8-383CE8BF1DF3}" srcOrd="2" destOrd="0" parTransId="{89D6D260-550D-48BD-A500-869EA8FCD22A}" sibTransId="{59B171E0-8BBA-4B5E-BCD2-EE144FD750F6}"/>
    <dgm:cxn modelId="{23125AC1-28D0-4C8D-A750-013C4DB47354}" srcId="{CA88DB36-6A86-48B0-9954-529AECA74D7D}" destId="{19FE0FE3-BACA-4871-8141-BF70456B3BBA}" srcOrd="3" destOrd="0" parTransId="{32557301-CBF2-46E9-A22B-4E29F1B2C89D}" sibTransId="{E7A44A42-CB99-4CC5-886E-4319146B49E4}"/>
    <dgm:cxn modelId="{D19104C6-AA04-411D-A189-0B01E039CD13}" type="presOf" srcId="{E05532E2-9846-42E6-AF38-0C8EA539B347}" destId="{EC701B54-3A01-4862-91EF-45CF55777EA7}" srcOrd="0" destOrd="0" presId="urn:microsoft.com/office/officeart/2005/8/layout/chevron2"/>
    <dgm:cxn modelId="{FE19EDF7-6007-47E1-8B1F-ECB0455CC493}" srcId="{CA88DB36-6A86-48B0-9954-529AECA74D7D}" destId="{1D5D181E-F01E-4E49-AFA8-EA50F3AC98F3}" srcOrd="0" destOrd="0" parTransId="{8B369F15-CDEC-4D56-8C95-B07A969BA023}" sibTransId="{6EBCB0C1-BEEA-4FF3-9428-30F595D00A7A}"/>
    <dgm:cxn modelId="{69875DFA-A501-4CE5-A362-27C09A4A1150}" type="presOf" srcId="{4555A37E-F8D5-4DA5-8E30-48A632AA72D7}" destId="{EAF8951C-4EFD-483A-A32D-A7F1454CE2AE}" srcOrd="0" destOrd="0" presId="urn:microsoft.com/office/officeart/2005/8/layout/chevron2"/>
    <dgm:cxn modelId="{3B878960-D180-40E7-87DD-E91EC701B69D}" type="presParOf" srcId="{1AA63916-2D5F-4C07-9E7F-4557A8D1ACAC}" destId="{B7357DB8-9A63-4FA8-8568-4C1E67C9B1AA}" srcOrd="0" destOrd="0" presId="urn:microsoft.com/office/officeart/2005/8/layout/chevron2"/>
    <dgm:cxn modelId="{AC5FBFAD-712A-445D-ACC0-C4B5D1F81F31}" type="presParOf" srcId="{B7357DB8-9A63-4FA8-8568-4C1E67C9B1AA}" destId="{A8B528C0-26DA-4C55-B117-0147B1EA1891}" srcOrd="0" destOrd="0" presId="urn:microsoft.com/office/officeart/2005/8/layout/chevron2"/>
    <dgm:cxn modelId="{ADFC0928-4021-4A8C-A26E-FCAAECBC8FDC}" type="presParOf" srcId="{B7357DB8-9A63-4FA8-8568-4C1E67C9B1AA}" destId="{6FC708A1-02F2-4936-BFD1-72FBD954F596}" srcOrd="1" destOrd="0" presId="urn:microsoft.com/office/officeart/2005/8/layout/chevron2"/>
    <dgm:cxn modelId="{0BA776F0-BE78-4896-B43B-6234D9D5A845}" type="presParOf" srcId="{1AA63916-2D5F-4C07-9E7F-4557A8D1ACAC}" destId="{A6C10CC3-ECE7-48B1-9B01-2D6CE69314F8}" srcOrd="1" destOrd="0" presId="urn:microsoft.com/office/officeart/2005/8/layout/chevron2"/>
    <dgm:cxn modelId="{656FA6F7-AA7C-4A55-AB47-7C27FA5BB55E}" type="presParOf" srcId="{1AA63916-2D5F-4C07-9E7F-4557A8D1ACAC}" destId="{404F546C-6C52-4375-B801-51F3527734A5}" srcOrd="2" destOrd="0" presId="urn:microsoft.com/office/officeart/2005/8/layout/chevron2"/>
    <dgm:cxn modelId="{681F85AE-2187-43FF-B881-01EB04E73247}" type="presParOf" srcId="{404F546C-6C52-4375-B801-51F3527734A5}" destId="{597D9EAB-FDAE-4CDD-93E8-3FC2FD5217D4}" srcOrd="0" destOrd="0" presId="urn:microsoft.com/office/officeart/2005/8/layout/chevron2"/>
    <dgm:cxn modelId="{F8F4FD25-4F76-4E18-A6B6-46271273EE62}" type="presParOf" srcId="{404F546C-6C52-4375-B801-51F3527734A5}" destId="{A6FE196E-73AB-4A87-AE70-EEDBA1E73C2B}" srcOrd="1" destOrd="0" presId="urn:microsoft.com/office/officeart/2005/8/layout/chevron2"/>
    <dgm:cxn modelId="{0B4293A0-A427-4AE4-8A47-241D89C9194D}" type="presParOf" srcId="{1AA63916-2D5F-4C07-9E7F-4557A8D1ACAC}" destId="{9CA29D0B-ADDB-466B-A286-5C30F3B48283}" srcOrd="3" destOrd="0" presId="urn:microsoft.com/office/officeart/2005/8/layout/chevron2"/>
    <dgm:cxn modelId="{56655EC7-062F-4C66-A627-BFA1938B8CB4}" type="presParOf" srcId="{1AA63916-2D5F-4C07-9E7F-4557A8D1ACAC}" destId="{F6AE39C0-605C-4721-805E-5AC1CDF5CA83}" srcOrd="4" destOrd="0" presId="urn:microsoft.com/office/officeart/2005/8/layout/chevron2"/>
    <dgm:cxn modelId="{27ECA8FE-77CF-4BB2-9CB2-9D57818C2C11}" type="presParOf" srcId="{F6AE39C0-605C-4721-805E-5AC1CDF5CA83}" destId="{20D9DE88-D624-4DC6-8339-64A7301C501E}" srcOrd="0" destOrd="0" presId="urn:microsoft.com/office/officeart/2005/8/layout/chevron2"/>
    <dgm:cxn modelId="{EB6F376D-842C-4A12-A0DE-8CB06E18D52F}" type="presParOf" srcId="{F6AE39C0-605C-4721-805E-5AC1CDF5CA83}" destId="{EC701B54-3A01-4862-91EF-45CF55777EA7}" srcOrd="1" destOrd="0" presId="urn:microsoft.com/office/officeart/2005/8/layout/chevron2"/>
    <dgm:cxn modelId="{EDED8A64-87F3-49AE-9FAD-F4050EBB054B}" type="presParOf" srcId="{1AA63916-2D5F-4C07-9E7F-4557A8D1ACAC}" destId="{61737237-E9B2-45EF-B658-4FAD10C7B60B}" srcOrd="5" destOrd="0" presId="urn:microsoft.com/office/officeart/2005/8/layout/chevron2"/>
    <dgm:cxn modelId="{412E9BD0-B4AB-49A1-A513-75977F9A23A3}" type="presParOf" srcId="{1AA63916-2D5F-4C07-9E7F-4557A8D1ACAC}" destId="{D6259167-074B-416C-994E-170161D9A433}" srcOrd="6" destOrd="0" presId="urn:microsoft.com/office/officeart/2005/8/layout/chevron2"/>
    <dgm:cxn modelId="{2604553E-B9D4-4CE6-A3C7-8F5D36578F5C}" type="presParOf" srcId="{D6259167-074B-416C-994E-170161D9A433}" destId="{54D1456B-015F-4EEF-924F-46969E5F4018}" srcOrd="0" destOrd="0" presId="urn:microsoft.com/office/officeart/2005/8/layout/chevron2"/>
    <dgm:cxn modelId="{B797FBA9-4381-44E5-AE45-FF69F672E4C1}" type="presParOf" srcId="{D6259167-074B-416C-994E-170161D9A433}" destId="{EAF8951C-4EFD-483A-A32D-A7F1454CE2A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A88DB36-6A86-48B0-9954-529AECA74D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D5D181E-F01E-4E49-AFA8-EA50F3AC98F3}">
      <dgm:prSet phldrT="[Текст]"/>
      <dgm:spPr/>
      <dgm:t>
        <a:bodyPr/>
        <a:lstStyle/>
        <a:p>
          <a:r>
            <a:rPr lang="ru-RU" dirty="0"/>
            <a:t>.</a:t>
          </a:r>
        </a:p>
      </dgm:t>
    </dgm:pt>
    <dgm:pt modelId="{8B369F15-CDEC-4D56-8C95-B07A969BA023}" type="parTrans" cxnId="{FE19EDF7-6007-47E1-8B1F-ECB0455CC493}">
      <dgm:prSet/>
      <dgm:spPr/>
      <dgm:t>
        <a:bodyPr/>
        <a:lstStyle/>
        <a:p>
          <a:endParaRPr lang="ru-RU"/>
        </a:p>
      </dgm:t>
    </dgm:pt>
    <dgm:pt modelId="{6EBCB0C1-BEEA-4FF3-9428-30F595D00A7A}" type="sibTrans" cxnId="{FE19EDF7-6007-47E1-8B1F-ECB0455CC493}">
      <dgm:prSet/>
      <dgm:spPr/>
      <dgm:t>
        <a:bodyPr/>
        <a:lstStyle/>
        <a:p>
          <a:endParaRPr lang="ru-RU"/>
        </a:p>
      </dgm:t>
    </dgm:pt>
    <dgm:pt modelId="{33D1504F-27FD-41F3-BD02-B2EB814E3266}">
      <dgm:prSet phldrT="[Текст]"/>
      <dgm:spPr/>
      <dgm:t>
        <a:bodyPr/>
        <a:lstStyle/>
        <a:p>
          <a:r>
            <a:rPr lang="ru-RU" dirty="0"/>
            <a:t>школьный театр</a:t>
          </a:r>
        </a:p>
      </dgm:t>
    </dgm:pt>
    <dgm:pt modelId="{F7D6D32E-DAAD-4238-AE5A-815B5314B804}" type="parTrans" cxnId="{6594948B-4534-49F6-A893-1F01A0A65BE7}">
      <dgm:prSet/>
      <dgm:spPr/>
      <dgm:t>
        <a:bodyPr/>
        <a:lstStyle/>
        <a:p>
          <a:endParaRPr lang="ru-RU"/>
        </a:p>
      </dgm:t>
    </dgm:pt>
    <dgm:pt modelId="{1843BE72-C1AB-43B7-A574-B0E2C21042A0}" type="sibTrans" cxnId="{6594948B-4534-49F6-A893-1F01A0A65BE7}">
      <dgm:prSet/>
      <dgm:spPr/>
      <dgm:t>
        <a:bodyPr/>
        <a:lstStyle/>
        <a:p>
          <a:endParaRPr lang="ru-RU"/>
        </a:p>
      </dgm:t>
    </dgm:pt>
    <dgm:pt modelId="{E76B7F8A-237A-457D-9E06-3161093DBD61}">
      <dgm:prSet phldrT="[Текст]"/>
      <dgm:spPr/>
      <dgm:t>
        <a:bodyPr/>
        <a:lstStyle/>
        <a:p>
          <a:r>
            <a:rPr lang="ru-RU" dirty="0"/>
            <a:t>.</a:t>
          </a:r>
        </a:p>
      </dgm:t>
    </dgm:pt>
    <dgm:pt modelId="{EEE887B7-76D9-49E9-80F3-72FF551B572D}" type="parTrans" cxnId="{E46F1F6B-E2D4-414D-AB84-9755EE96E3DA}">
      <dgm:prSet/>
      <dgm:spPr/>
      <dgm:t>
        <a:bodyPr/>
        <a:lstStyle/>
        <a:p>
          <a:endParaRPr lang="ru-RU"/>
        </a:p>
      </dgm:t>
    </dgm:pt>
    <dgm:pt modelId="{C61948C0-F076-42B1-A278-CF8EF9F0E113}" type="sibTrans" cxnId="{E46F1F6B-E2D4-414D-AB84-9755EE96E3DA}">
      <dgm:prSet/>
      <dgm:spPr/>
      <dgm:t>
        <a:bodyPr/>
        <a:lstStyle/>
        <a:p>
          <a:endParaRPr lang="ru-RU"/>
        </a:p>
      </dgm:t>
    </dgm:pt>
    <dgm:pt modelId="{3EDBFE1F-5301-41DE-A91A-520A6A496B5A}">
      <dgm:prSet phldrT="[Текст]"/>
      <dgm:spPr/>
      <dgm:t>
        <a:bodyPr/>
        <a:lstStyle/>
        <a:p>
          <a:r>
            <a:rPr lang="ru-RU" dirty="0"/>
            <a:t>школьный хор</a:t>
          </a:r>
        </a:p>
      </dgm:t>
    </dgm:pt>
    <dgm:pt modelId="{FB957604-37EC-4B9A-B910-C3A9B4C32900}" type="parTrans" cxnId="{D16ACB33-DF97-435B-A9D9-266F5C536A35}">
      <dgm:prSet/>
      <dgm:spPr/>
      <dgm:t>
        <a:bodyPr/>
        <a:lstStyle/>
        <a:p>
          <a:endParaRPr lang="ru-RU"/>
        </a:p>
      </dgm:t>
    </dgm:pt>
    <dgm:pt modelId="{2DFA18DB-8CAF-4B2E-AE59-D318AD35A6B3}" type="sibTrans" cxnId="{D16ACB33-DF97-435B-A9D9-266F5C536A35}">
      <dgm:prSet/>
      <dgm:spPr/>
      <dgm:t>
        <a:bodyPr/>
        <a:lstStyle/>
        <a:p>
          <a:endParaRPr lang="ru-RU"/>
        </a:p>
      </dgm:t>
    </dgm:pt>
    <dgm:pt modelId="{76482CA9-855C-4A7B-8DD8-383CE8BF1DF3}">
      <dgm:prSet phldrT="[Текст]"/>
      <dgm:spPr/>
      <dgm:t>
        <a:bodyPr/>
        <a:lstStyle/>
        <a:p>
          <a:r>
            <a:rPr lang="ru-RU" dirty="0"/>
            <a:t>.</a:t>
          </a:r>
        </a:p>
      </dgm:t>
    </dgm:pt>
    <dgm:pt modelId="{89D6D260-550D-48BD-A500-869EA8FCD22A}" type="parTrans" cxnId="{A5ECE1AE-B9FD-49DD-9894-81ECF8895947}">
      <dgm:prSet/>
      <dgm:spPr/>
      <dgm:t>
        <a:bodyPr/>
        <a:lstStyle/>
        <a:p>
          <a:endParaRPr lang="ru-RU"/>
        </a:p>
      </dgm:t>
    </dgm:pt>
    <dgm:pt modelId="{59B171E0-8BBA-4B5E-BCD2-EE144FD750F6}" type="sibTrans" cxnId="{A5ECE1AE-B9FD-49DD-9894-81ECF8895947}">
      <dgm:prSet/>
      <dgm:spPr/>
      <dgm:t>
        <a:bodyPr/>
        <a:lstStyle/>
        <a:p>
          <a:endParaRPr lang="ru-RU"/>
        </a:p>
      </dgm:t>
    </dgm:pt>
    <dgm:pt modelId="{E05532E2-9846-42E6-AF38-0C8EA539B347}">
      <dgm:prSet phldrT="[Текст]"/>
      <dgm:spPr/>
      <dgm:t>
        <a:bodyPr/>
        <a:lstStyle/>
        <a:p>
          <a:r>
            <a:rPr lang="ru-RU" dirty="0"/>
            <a:t>школьные музыкальный коллектив</a:t>
          </a:r>
        </a:p>
      </dgm:t>
    </dgm:pt>
    <dgm:pt modelId="{7E0EE69C-5F95-4CE0-8A2D-9EE131DC30CA}" type="parTrans" cxnId="{58F3BD14-28AE-4847-A7C2-F909B62AA44C}">
      <dgm:prSet/>
      <dgm:spPr/>
      <dgm:t>
        <a:bodyPr/>
        <a:lstStyle/>
        <a:p>
          <a:endParaRPr lang="ru-RU"/>
        </a:p>
      </dgm:t>
    </dgm:pt>
    <dgm:pt modelId="{AE325540-FDF2-47F2-A8B7-16DD1AF9041D}" type="sibTrans" cxnId="{58F3BD14-28AE-4847-A7C2-F909B62AA44C}">
      <dgm:prSet/>
      <dgm:spPr/>
      <dgm:t>
        <a:bodyPr/>
        <a:lstStyle/>
        <a:p>
          <a:endParaRPr lang="ru-RU"/>
        </a:p>
      </dgm:t>
    </dgm:pt>
    <dgm:pt modelId="{19FE0FE3-BACA-4871-8141-BF70456B3BBA}">
      <dgm:prSet/>
      <dgm:spPr/>
      <dgm:t>
        <a:bodyPr/>
        <a:lstStyle/>
        <a:p>
          <a:r>
            <a:rPr lang="ru-RU" dirty="0"/>
            <a:t>.</a:t>
          </a:r>
        </a:p>
      </dgm:t>
    </dgm:pt>
    <dgm:pt modelId="{32557301-CBF2-46E9-A22B-4E29F1B2C89D}" type="parTrans" cxnId="{23125AC1-28D0-4C8D-A750-013C4DB47354}">
      <dgm:prSet/>
      <dgm:spPr/>
      <dgm:t>
        <a:bodyPr/>
        <a:lstStyle/>
        <a:p>
          <a:endParaRPr lang="ru-RU"/>
        </a:p>
      </dgm:t>
    </dgm:pt>
    <dgm:pt modelId="{E7A44A42-CB99-4CC5-886E-4319146B49E4}" type="sibTrans" cxnId="{23125AC1-28D0-4C8D-A750-013C4DB47354}">
      <dgm:prSet/>
      <dgm:spPr/>
      <dgm:t>
        <a:bodyPr/>
        <a:lstStyle/>
        <a:p>
          <a:endParaRPr lang="ru-RU"/>
        </a:p>
      </dgm:t>
    </dgm:pt>
    <dgm:pt modelId="{4555A37E-F8D5-4DA5-8E30-48A632AA72D7}">
      <dgm:prSet/>
      <dgm:spPr/>
      <dgm:t>
        <a:bodyPr/>
        <a:lstStyle/>
        <a:p>
          <a:r>
            <a:rPr lang="ru-RU" dirty="0"/>
            <a:t>школьные пресс-центр</a:t>
          </a:r>
        </a:p>
      </dgm:t>
    </dgm:pt>
    <dgm:pt modelId="{180BB280-B8A6-40DF-A91E-F65B73752319}" type="parTrans" cxnId="{2A47E692-6DAF-4ACB-90FF-80323E28B8BB}">
      <dgm:prSet/>
      <dgm:spPr/>
      <dgm:t>
        <a:bodyPr/>
        <a:lstStyle/>
        <a:p>
          <a:endParaRPr lang="ru-RU"/>
        </a:p>
      </dgm:t>
    </dgm:pt>
    <dgm:pt modelId="{81ABB663-025C-4CFA-80A2-AE03B94AD28D}" type="sibTrans" cxnId="{2A47E692-6DAF-4ACB-90FF-80323E28B8BB}">
      <dgm:prSet/>
      <dgm:spPr/>
      <dgm:t>
        <a:bodyPr/>
        <a:lstStyle/>
        <a:p>
          <a:endParaRPr lang="ru-RU"/>
        </a:p>
      </dgm:t>
    </dgm:pt>
    <dgm:pt modelId="{EA5F238B-FD97-4A6F-BA1C-FDC02DEF9040}">
      <dgm:prSet/>
      <dgm:spPr/>
      <dgm:t>
        <a:bodyPr/>
        <a:lstStyle/>
        <a:p>
          <a:r>
            <a:rPr lang="ru-RU" dirty="0"/>
            <a:t>.</a:t>
          </a:r>
        </a:p>
      </dgm:t>
    </dgm:pt>
    <dgm:pt modelId="{20AFD936-882E-49CD-9DBA-F7CA42AF229C}" type="parTrans" cxnId="{D5CD7544-8241-4581-A0E5-C183380BF9DE}">
      <dgm:prSet/>
      <dgm:spPr/>
      <dgm:t>
        <a:bodyPr/>
        <a:lstStyle/>
        <a:p>
          <a:endParaRPr lang="ru-RU"/>
        </a:p>
      </dgm:t>
    </dgm:pt>
    <dgm:pt modelId="{34D20127-E99D-4311-BC4F-F522C3E7D350}" type="sibTrans" cxnId="{D5CD7544-8241-4581-A0E5-C183380BF9DE}">
      <dgm:prSet/>
      <dgm:spPr/>
      <dgm:t>
        <a:bodyPr/>
        <a:lstStyle/>
        <a:p>
          <a:endParaRPr lang="ru-RU"/>
        </a:p>
      </dgm:t>
    </dgm:pt>
    <dgm:pt modelId="{1941CAD6-A408-47B8-BAFB-3FA22AED107A}">
      <dgm:prSet/>
      <dgm:spPr/>
      <dgm:t>
        <a:bodyPr/>
        <a:lstStyle/>
        <a:p>
          <a:r>
            <a:rPr lang="ru-RU" dirty="0"/>
            <a:t>школьный музей</a:t>
          </a:r>
        </a:p>
      </dgm:t>
    </dgm:pt>
    <dgm:pt modelId="{DD97256B-85EF-446C-BF69-CD466F3BEA0F}" type="parTrans" cxnId="{3F0C13FC-1A93-4459-87CA-5F40A2EB72AB}">
      <dgm:prSet/>
      <dgm:spPr/>
      <dgm:t>
        <a:bodyPr/>
        <a:lstStyle/>
        <a:p>
          <a:endParaRPr lang="ru-RU"/>
        </a:p>
      </dgm:t>
    </dgm:pt>
    <dgm:pt modelId="{A4A1A391-16AA-4F19-9114-5A2FFCF67892}" type="sibTrans" cxnId="{3F0C13FC-1A93-4459-87CA-5F40A2EB72AB}">
      <dgm:prSet/>
      <dgm:spPr/>
      <dgm:t>
        <a:bodyPr/>
        <a:lstStyle/>
        <a:p>
          <a:endParaRPr lang="ru-RU"/>
        </a:p>
      </dgm:t>
    </dgm:pt>
    <dgm:pt modelId="{1AA63916-2D5F-4C07-9E7F-4557A8D1ACAC}" type="pres">
      <dgm:prSet presAssocID="{CA88DB36-6A86-48B0-9954-529AECA74D7D}" presName="linearFlow" presStyleCnt="0">
        <dgm:presLayoutVars>
          <dgm:dir/>
          <dgm:animLvl val="lvl"/>
          <dgm:resizeHandles val="exact"/>
        </dgm:presLayoutVars>
      </dgm:prSet>
      <dgm:spPr/>
    </dgm:pt>
    <dgm:pt modelId="{B7357DB8-9A63-4FA8-8568-4C1E67C9B1AA}" type="pres">
      <dgm:prSet presAssocID="{1D5D181E-F01E-4E49-AFA8-EA50F3AC98F3}" presName="composite" presStyleCnt="0"/>
      <dgm:spPr/>
    </dgm:pt>
    <dgm:pt modelId="{A8B528C0-26DA-4C55-B117-0147B1EA1891}" type="pres">
      <dgm:prSet presAssocID="{1D5D181E-F01E-4E49-AFA8-EA50F3AC98F3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6FC708A1-02F2-4936-BFD1-72FBD954F596}" type="pres">
      <dgm:prSet presAssocID="{1D5D181E-F01E-4E49-AFA8-EA50F3AC98F3}" presName="descendantText" presStyleLbl="alignAcc1" presStyleIdx="0" presStyleCnt="5">
        <dgm:presLayoutVars>
          <dgm:bulletEnabled val="1"/>
        </dgm:presLayoutVars>
      </dgm:prSet>
      <dgm:spPr/>
    </dgm:pt>
    <dgm:pt modelId="{A6C10CC3-ECE7-48B1-9B01-2D6CE69314F8}" type="pres">
      <dgm:prSet presAssocID="{6EBCB0C1-BEEA-4FF3-9428-30F595D00A7A}" presName="sp" presStyleCnt="0"/>
      <dgm:spPr/>
    </dgm:pt>
    <dgm:pt modelId="{404F546C-6C52-4375-B801-51F3527734A5}" type="pres">
      <dgm:prSet presAssocID="{E76B7F8A-237A-457D-9E06-3161093DBD61}" presName="composite" presStyleCnt="0"/>
      <dgm:spPr/>
    </dgm:pt>
    <dgm:pt modelId="{597D9EAB-FDAE-4CDD-93E8-3FC2FD5217D4}" type="pres">
      <dgm:prSet presAssocID="{E76B7F8A-237A-457D-9E06-3161093DBD61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A6FE196E-73AB-4A87-AE70-EEDBA1E73C2B}" type="pres">
      <dgm:prSet presAssocID="{E76B7F8A-237A-457D-9E06-3161093DBD61}" presName="descendantText" presStyleLbl="alignAcc1" presStyleIdx="1" presStyleCnt="5">
        <dgm:presLayoutVars>
          <dgm:bulletEnabled val="1"/>
        </dgm:presLayoutVars>
      </dgm:prSet>
      <dgm:spPr/>
    </dgm:pt>
    <dgm:pt modelId="{9CA29D0B-ADDB-466B-A286-5C30F3B48283}" type="pres">
      <dgm:prSet presAssocID="{C61948C0-F076-42B1-A278-CF8EF9F0E113}" presName="sp" presStyleCnt="0"/>
      <dgm:spPr/>
    </dgm:pt>
    <dgm:pt modelId="{F6AE39C0-605C-4721-805E-5AC1CDF5CA83}" type="pres">
      <dgm:prSet presAssocID="{76482CA9-855C-4A7B-8DD8-383CE8BF1DF3}" presName="composite" presStyleCnt="0"/>
      <dgm:spPr/>
    </dgm:pt>
    <dgm:pt modelId="{20D9DE88-D624-4DC6-8339-64A7301C501E}" type="pres">
      <dgm:prSet presAssocID="{76482CA9-855C-4A7B-8DD8-383CE8BF1DF3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EC701B54-3A01-4862-91EF-45CF55777EA7}" type="pres">
      <dgm:prSet presAssocID="{76482CA9-855C-4A7B-8DD8-383CE8BF1DF3}" presName="descendantText" presStyleLbl="alignAcc1" presStyleIdx="2" presStyleCnt="5">
        <dgm:presLayoutVars>
          <dgm:bulletEnabled val="1"/>
        </dgm:presLayoutVars>
      </dgm:prSet>
      <dgm:spPr/>
    </dgm:pt>
    <dgm:pt modelId="{61737237-E9B2-45EF-B658-4FAD10C7B60B}" type="pres">
      <dgm:prSet presAssocID="{59B171E0-8BBA-4B5E-BCD2-EE144FD750F6}" presName="sp" presStyleCnt="0"/>
      <dgm:spPr/>
    </dgm:pt>
    <dgm:pt modelId="{D6259167-074B-416C-994E-170161D9A433}" type="pres">
      <dgm:prSet presAssocID="{19FE0FE3-BACA-4871-8141-BF70456B3BBA}" presName="composite" presStyleCnt="0"/>
      <dgm:spPr/>
    </dgm:pt>
    <dgm:pt modelId="{54D1456B-015F-4EEF-924F-46969E5F4018}" type="pres">
      <dgm:prSet presAssocID="{19FE0FE3-BACA-4871-8141-BF70456B3BBA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EAF8951C-4EFD-483A-A32D-A7F1454CE2AE}" type="pres">
      <dgm:prSet presAssocID="{19FE0FE3-BACA-4871-8141-BF70456B3BBA}" presName="descendantText" presStyleLbl="alignAcc1" presStyleIdx="3" presStyleCnt="5">
        <dgm:presLayoutVars>
          <dgm:bulletEnabled val="1"/>
        </dgm:presLayoutVars>
      </dgm:prSet>
      <dgm:spPr/>
    </dgm:pt>
    <dgm:pt modelId="{6878EDA2-1B64-4E20-9E36-61DE406A8D11}" type="pres">
      <dgm:prSet presAssocID="{E7A44A42-CB99-4CC5-886E-4319146B49E4}" presName="sp" presStyleCnt="0"/>
      <dgm:spPr/>
    </dgm:pt>
    <dgm:pt modelId="{969185B4-39DA-40A3-81C3-5C5D3B2364AA}" type="pres">
      <dgm:prSet presAssocID="{EA5F238B-FD97-4A6F-BA1C-FDC02DEF9040}" presName="composite" presStyleCnt="0"/>
      <dgm:spPr/>
    </dgm:pt>
    <dgm:pt modelId="{EB9DA345-5EF3-4E0C-B5E4-E8221D82767F}" type="pres">
      <dgm:prSet presAssocID="{EA5F238B-FD97-4A6F-BA1C-FDC02DEF9040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52ACAF2A-6A55-42AA-9B35-1600859D5AFB}" type="pres">
      <dgm:prSet presAssocID="{EA5F238B-FD97-4A6F-BA1C-FDC02DEF9040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12020C06-45DA-4D6E-B323-AF044CB0DA2E}" type="presOf" srcId="{3EDBFE1F-5301-41DE-A91A-520A6A496B5A}" destId="{A6FE196E-73AB-4A87-AE70-EEDBA1E73C2B}" srcOrd="0" destOrd="0" presId="urn:microsoft.com/office/officeart/2005/8/layout/chevron2"/>
    <dgm:cxn modelId="{58F3BD14-28AE-4847-A7C2-F909B62AA44C}" srcId="{76482CA9-855C-4A7B-8DD8-383CE8BF1DF3}" destId="{E05532E2-9846-42E6-AF38-0C8EA539B347}" srcOrd="0" destOrd="0" parTransId="{7E0EE69C-5F95-4CE0-8A2D-9EE131DC30CA}" sibTransId="{AE325540-FDF2-47F2-A8B7-16DD1AF9041D}"/>
    <dgm:cxn modelId="{685C7B1E-8763-4842-A200-DB611825389E}" type="presOf" srcId="{33D1504F-27FD-41F3-BD02-B2EB814E3266}" destId="{6FC708A1-02F2-4936-BFD1-72FBD954F596}" srcOrd="0" destOrd="0" presId="urn:microsoft.com/office/officeart/2005/8/layout/chevron2"/>
    <dgm:cxn modelId="{D16ACB33-DF97-435B-A9D9-266F5C536A35}" srcId="{E76B7F8A-237A-457D-9E06-3161093DBD61}" destId="{3EDBFE1F-5301-41DE-A91A-520A6A496B5A}" srcOrd="0" destOrd="0" parTransId="{FB957604-37EC-4B9A-B910-C3A9B4C32900}" sibTransId="{2DFA18DB-8CAF-4B2E-AE59-D318AD35A6B3}"/>
    <dgm:cxn modelId="{E59DF735-6158-476A-8A5B-A346D90B0366}" type="presOf" srcId="{E05532E2-9846-42E6-AF38-0C8EA539B347}" destId="{EC701B54-3A01-4862-91EF-45CF55777EA7}" srcOrd="0" destOrd="0" presId="urn:microsoft.com/office/officeart/2005/8/layout/chevron2"/>
    <dgm:cxn modelId="{95DC6236-97A8-41EF-98F9-F76AF82BEDFF}" type="presOf" srcId="{4555A37E-F8D5-4DA5-8E30-48A632AA72D7}" destId="{EAF8951C-4EFD-483A-A32D-A7F1454CE2AE}" srcOrd="0" destOrd="0" presId="urn:microsoft.com/office/officeart/2005/8/layout/chevron2"/>
    <dgm:cxn modelId="{2E107E5C-D591-4FE6-A2A8-AA6EEAD91D0C}" type="presOf" srcId="{1941CAD6-A408-47B8-BAFB-3FA22AED107A}" destId="{52ACAF2A-6A55-42AA-9B35-1600859D5AFB}" srcOrd="0" destOrd="0" presId="urn:microsoft.com/office/officeart/2005/8/layout/chevron2"/>
    <dgm:cxn modelId="{D5CD7544-8241-4581-A0E5-C183380BF9DE}" srcId="{CA88DB36-6A86-48B0-9954-529AECA74D7D}" destId="{EA5F238B-FD97-4A6F-BA1C-FDC02DEF9040}" srcOrd="4" destOrd="0" parTransId="{20AFD936-882E-49CD-9DBA-F7CA42AF229C}" sibTransId="{34D20127-E99D-4311-BC4F-F522C3E7D350}"/>
    <dgm:cxn modelId="{7595F567-65DC-4B40-8541-DBF794B2D4AD}" type="presOf" srcId="{E76B7F8A-237A-457D-9E06-3161093DBD61}" destId="{597D9EAB-FDAE-4CDD-93E8-3FC2FD5217D4}" srcOrd="0" destOrd="0" presId="urn:microsoft.com/office/officeart/2005/8/layout/chevron2"/>
    <dgm:cxn modelId="{E46F1F6B-E2D4-414D-AB84-9755EE96E3DA}" srcId="{CA88DB36-6A86-48B0-9954-529AECA74D7D}" destId="{E76B7F8A-237A-457D-9E06-3161093DBD61}" srcOrd="1" destOrd="0" parTransId="{EEE887B7-76D9-49E9-80F3-72FF551B572D}" sibTransId="{C61948C0-F076-42B1-A278-CF8EF9F0E113}"/>
    <dgm:cxn modelId="{A5C29270-7D30-4EDC-9711-47FFF11C963A}" type="presOf" srcId="{19FE0FE3-BACA-4871-8141-BF70456B3BBA}" destId="{54D1456B-015F-4EEF-924F-46969E5F4018}" srcOrd="0" destOrd="0" presId="urn:microsoft.com/office/officeart/2005/8/layout/chevron2"/>
    <dgm:cxn modelId="{36177352-D165-4DD8-A9C7-772A84AC81C6}" type="presOf" srcId="{EA5F238B-FD97-4A6F-BA1C-FDC02DEF9040}" destId="{EB9DA345-5EF3-4E0C-B5E4-E8221D82767F}" srcOrd="0" destOrd="0" presId="urn:microsoft.com/office/officeart/2005/8/layout/chevron2"/>
    <dgm:cxn modelId="{30DBF85A-025D-4D1C-88DD-4E0CE78C21B1}" type="presOf" srcId="{CA88DB36-6A86-48B0-9954-529AECA74D7D}" destId="{1AA63916-2D5F-4C07-9E7F-4557A8D1ACAC}" srcOrd="0" destOrd="0" presId="urn:microsoft.com/office/officeart/2005/8/layout/chevron2"/>
    <dgm:cxn modelId="{6594948B-4534-49F6-A893-1F01A0A65BE7}" srcId="{1D5D181E-F01E-4E49-AFA8-EA50F3AC98F3}" destId="{33D1504F-27FD-41F3-BD02-B2EB814E3266}" srcOrd="0" destOrd="0" parTransId="{F7D6D32E-DAAD-4238-AE5A-815B5314B804}" sibTransId="{1843BE72-C1AB-43B7-A574-B0E2C21042A0}"/>
    <dgm:cxn modelId="{2A47E692-6DAF-4ACB-90FF-80323E28B8BB}" srcId="{19FE0FE3-BACA-4871-8141-BF70456B3BBA}" destId="{4555A37E-F8D5-4DA5-8E30-48A632AA72D7}" srcOrd="0" destOrd="0" parTransId="{180BB280-B8A6-40DF-A91E-F65B73752319}" sibTransId="{81ABB663-025C-4CFA-80A2-AE03B94AD28D}"/>
    <dgm:cxn modelId="{A5ECE1AE-B9FD-49DD-9894-81ECF8895947}" srcId="{CA88DB36-6A86-48B0-9954-529AECA74D7D}" destId="{76482CA9-855C-4A7B-8DD8-383CE8BF1DF3}" srcOrd="2" destOrd="0" parTransId="{89D6D260-550D-48BD-A500-869EA8FCD22A}" sibTransId="{59B171E0-8BBA-4B5E-BCD2-EE144FD750F6}"/>
    <dgm:cxn modelId="{23125AC1-28D0-4C8D-A750-013C4DB47354}" srcId="{CA88DB36-6A86-48B0-9954-529AECA74D7D}" destId="{19FE0FE3-BACA-4871-8141-BF70456B3BBA}" srcOrd="3" destOrd="0" parTransId="{32557301-CBF2-46E9-A22B-4E29F1B2C89D}" sibTransId="{E7A44A42-CB99-4CC5-886E-4319146B49E4}"/>
    <dgm:cxn modelId="{B7E736D2-3CCE-4B11-8D10-8C4C754E6A1C}" type="presOf" srcId="{1D5D181E-F01E-4E49-AFA8-EA50F3AC98F3}" destId="{A8B528C0-26DA-4C55-B117-0147B1EA1891}" srcOrd="0" destOrd="0" presId="urn:microsoft.com/office/officeart/2005/8/layout/chevron2"/>
    <dgm:cxn modelId="{9D8C92EB-522F-434B-B689-98EDB73E6A76}" type="presOf" srcId="{76482CA9-855C-4A7B-8DD8-383CE8BF1DF3}" destId="{20D9DE88-D624-4DC6-8339-64A7301C501E}" srcOrd="0" destOrd="0" presId="urn:microsoft.com/office/officeart/2005/8/layout/chevron2"/>
    <dgm:cxn modelId="{FE19EDF7-6007-47E1-8B1F-ECB0455CC493}" srcId="{CA88DB36-6A86-48B0-9954-529AECA74D7D}" destId="{1D5D181E-F01E-4E49-AFA8-EA50F3AC98F3}" srcOrd="0" destOrd="0" parTransId="{8B369F15-CDEC-4D56-8C95-B07A969BA023}" sibTransId="{6EBCB0C1-BEEA-4FF3-9428-30F595D00A7A}"/>
    <dgm:cxn modelId="{3F0C13FC-1A93-4459-87CA-5F40A2EB72AB}" srcId="{EA5F238B-FD97-4A6F-BA1C-FDC02DEF9040}" destId="{1941CAD6-A408-47B8-BAFB-3FA22AED107A}" srcOrd="0" destOrd="0" parTransId="{DD97256B-85EF-446C-BF69-CD466F3BEA0F}" sibTransId="{A4A1A391-16AA-4F19-9114-5A2FFCF67892}"/>
    <dgm:cxn modelId="{E7E9DA89-B20F-41A1-A6F3-1EE391AC3F91}" type="presParOf" srcId="{1AA63916-2D5F-4C07-9E7F-4557A8D1ACAC}" destId="{B7357DB8-9A63-4FA8-8568-4C1E67C9B1AA}" srcOrd="0" destOrd="0" presId="urn:microsoft.com/office/officeart/2005/8/layout/chevron2"/>
    <dgm:cxn modelId="{C1B7C068-86F8-47B2-800D-602A439439D3}" type="presParOf" srcId="{B7357DB8-9A63-4FA8-8568-4C1E67C9B1AA}" destId="{A8B528C0-26DA-4C55-B117-0147B1EA1891}" srcOrd="0" destOrd="0" presId="urn:microsoft.com/office/officeart/2005/8/layout/chevron2"/>
    <dgm:cxn modelId="{863FFCD8-CCD1-4090-85E5-7FE7972A9BB6}" type="presParOf" srcId="{B7357DB8-9A63-4FA8-8568-4C1E67C9B1AA}" destId="{6FC708A1-02F2-4936-BFD1-72FBD954F596}" srcOrd="1" destOrd="0" presId="urn:microsoft.com/office/officeart/2005/8/layout/chevron2"/>
    <dgm:cxn modelId="{8D4186AC-F189-4D27-A277-98167FF02021}" type="presParOf" srcId="{1AA63916-2D5F-4C07-9E7F-4557A8D1ACAC}" destId="{A6C10CC3-ECE7-48B1-9B01-2D6CE69314F8}" srcOrd="1" destOrd="0" presId="urn:microsoft.com/office/officeart/2005/8/layout/chevron2"/>
    <dgm:cxn modelId="{E544027B-EB9A-4E03-96EB-C46B476D32D5}" type="presParOf" srcId="{1AA63916-2D5F-4C07-9E7F-4557A8D1ACAC}" destId="{404F546C-6C52-4375-B801-51F3527734A5}" srcOrd="2" destOrd="0" presId="urn:microsoft.com/office/officeart/2005/8/layout/chevron2"/>
    <dgm:cxn modelId="{970B25E4-3A48-4DA6-8402-BF0E3AE808E4}" type="presParOf" srcId="{404F546C-6C52-4375-B801-51F3527734A5}" destId="{597D9EAB-FDAE-4CDD-93E8-3FC2FD5217D4}" srcOrd="0" destOrd="0" presId="urn:microsoft.com/office/officeart/2005/8/layout/chevron2"/>
    <dgm:cxn modelId="{C968B0DA-AED7-4162-A9A7-499C7BE63E9F}" type="presParOf" srcId="{404F546C-6C52-4375-B801-51F3527734A5}" destId="{A6FE196E-73AB-4A87-AE70-EEDBA1E73C2B}" srcOrd="1" destOrd="0" presId="urn:microsoft.com/office/officeart/2005/8/layout/chevron2"/>
    <dgm:cxn modelId="{7FB339EC-BC9E-4D57-8ADD-8F02D75034BE}" type="presParOf" srcId="{1AA63916-2D5F-4C07-9E7F-4557A8D1ACAC}" destId="{9CA29D0B-ADDB-466B-A286-5C30F3B48283}" srcOrd="3" destOrd="0" presId="urn:microsoft.com/office/officeart/2005/8/layout/chevron2"/>
    <dgm:cxn modelId="{DF482A2D-6D64-4501-8C26-8B949D9EB7BE}" type="presParOf" srcId="{1AA63916-2D5F-4C07-9E7F-4557A8D1ACAC}" destId="{F6AE39C0-605C-4721-805E-5AC1CDF5CA83}" srcOrd="4" destOrd="0" presId="urn:microsoft.com/office/officeart/2005/8/layout/chevron2"/>
    <dgm:cxn modelId="{4D62C52A-A1E6-4BC2-955B-0311C0D32758}" type="presParOf" srcId="{F6AE39C0-605C-4721-805E-5AC1CDF5CA83}" destId="{20D9DE88-D624-4DC6-8339-64A7301C501E}" srcOrd="0" destOrd="0" presId="urn:microsoft.com/office/officeart/2005/8/layout/chevron2"/>
    <dgm:cxn modelId="{71BBCCF9-623F-4958-8051-C178DD4AA8C2}" type="presParOf" srcId="{F6AE39C0-605C-4721-805E-5AC1CDF5CA83}" destId="{EC701B54-3A01-4862-91EF-45CF55777EA7}" srcOrd="1" destOrd="0" presId="urn:microsoft.com/office/officeart/2005/8/layout/chevron2"/>
    <dgm:cxn modelId="{827433DC-67B7-4843-BC7E-6ABC64312711}" type="presParOf" srcId="{1AA63916-2D5F-4C07-9E7F-4557A8D1ACAC}" destId="{61737237-E9B2-45EF-B658-4FAD10C7B60B}" srcOrd="5" destOrd="0" presId="urn:microsoft.com/office/officeart/2005/8/layout/chevron2"/>
    <dgm:cxn modelId="{80B02E74-5E50-4DFA-8319-4B4D0A5D9A59}" type="presParOf" srcId="{1AA63916-2D5F-4C07-9E7F-4557A8D1ACAC}" destId="{D6259167-074B-416C-994E-170161D9A433}" srcOrd="6" destOrd="0" presId="urn:microsoft.com/office/officeart/2005/8/layout/chevron2"/>
    <dgm:cxn modelId="{991D8A4C-97D1-42B6-9538-F2628D965F30}" type="presParOf" srcId="{D6259167-074B-416C-994E-170161D9A433}" destId="{54D1456B-015F-4EEF-924F-46969E5F4018}" srcOrd="0" destOrd="0" presId="urn:microsoft.com/office/officeart/2005/8/layout/chevron2"/>
    <dgm:cxn modelId="{B0BF8F29-D3F6-40CB-889D-927BCC455488}" type="presParOf" srcId="{D6259167-074B-416C-994E-170161D9A433}" destId="{EAF8951C-4EFD-483A-A32D-A7F1454CE2AE}" srcOrd="1" destOrd="0" presId="urn:microsoft.com/office/officeart/2005/8/layout/chevron2"/>
    <dgm:cxn modelId="{6BE5E68B-CAB7-4C93-B62E-A142FD012B46}" type="presParOf" srcId="{1AA63916-2D5F-4C07-9E7F-4557A8D1ACAC}" destId="{6878EDA2-1B64-4E20-9E36-61DE406A8D11}" srcOrd="7" destOrd="0" presId="urn:microsoft.com/office/officeart/2005/8/layout/chevron2"/>
    <dgm:cxn modelId="{25690210-6FEB-4933-B28A-C55BC74C56F1}" type="presParOf" srcId="{1AA63916-2D5F-4C07-9E7F-4557A8D1ACAC}" destId="{969185B4-39DA-40A3-81C3-5C5D3B2364AA}" srcOrd="8" destOrd="0" presId="urn:microsoft.com/office/officeart/2005/8/layout/chevron2"/>
    <dgm:cxn modelId="{5F62B0C6-6A85-4B89-9433-C3675E737670}" type="presParOf" srcId="{969185B4-39DA-40A3-81C3-5C5D3B2364AA}" destId="{EB9DA345-5EF3-4E0C-B5E4-E8221D82767F}" srcOrd="0" destOrd="0" presId="urn:microsoft.com/office/officeart/2005/8/layout/chevron2"/>
    <dgm:cxn modelId="{8793EF62-9149-49AC-8C27-B3D5D711A209}" type="presParOf" srcId="{969185B4-39DA-40A3-81C3-5C5D3B2364AA}" destId="{52ACAF2A-6A55-42AA-9B35-1600859D5AF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4E4153F-8140-4298-92FB-726D785A26CD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6CD2B3B6-7230-4699-9CFC-6BD66DC511E9}">
      <dgm:prSet phldrT="[Текст]"/>
      <dgm:spPr/>
      <dgm:t>
        <a:bodyPr/>
        <a:lstStyle/>
        <a:p>
          <a:r>
            <a:rPr lang="ru-RU" dirty="0"/>
            <a:t>Детские общественные объединения</a:t>
          </a:r>
        </a:p>
      </dgm:t>
    </dgm:pt>
    <dgm:pt modelId="{F30CDD01-C252-44C0-A8B3-12D719D12314}" type="parTrans" cxnId="{7B9049D7-AE56-419E-B2E9-A40F476B1313}">
      <dgm:prSet/>
      <dgm:spPr/>
      <dgm:t>
        <a:bodyPr/>
        <a:lstStyle/>
        <a:p>
          <a:endParaRPr lang="ru-RU"/>
        </a:p>
      </dgm:t>
    </dgm:pt>
    <dgm:pt modelId="{1B179207-24AF-4756-8FE9-870F97EA1688}" type="sibTrans" cxnId="{7B9049D7-AE56-419E-B2E9-A40F476B1313}">
      <dgm:prSet/>
      <dgm:spPr/>
      <dgm:t>
        <a:bodyPr/>
        <a:lstStyle/>
        <a:p>
          <a:endParaRPr lang="ru-RU"/>
        </a:p>
      </dgm:t>
    </dgm:pt>
    <dgm:pt modelId="{1A7E3D4A-49BD-4C7F-B283-31F8573CB74F}">
      <dgm:prSet phldrT="[Текст]"/>
      <dgm:spPr/>
      <dgm:t>
        <a:bodyPr/>
        <a:lstStyle/>
        <a:p>
          <a:r>
            <a:rPr lang="ru-RU" dirty="0"/>
            <a:t>-</a:t>
          </a:r>
        </a:p>
      </dgm:t>
    </dgm:pt>
    <dgm:pt modelId="{8786958B-A53B-48C5-8A1B-432B542DAF08}" type="parTrans" cxnId="{CF7627A7-62F4-4FE5-AB23-C9C877843F6A}">
      <dgm:prSet/>
      <dgm:spPr/>
      <dgm:t>
        <a:bodyPr/>
        <a:lstStyle/>
        <a:p>
          <a:endParaRPr lang="ru-RU"/>
        </a:p>
      </dgm:t>
    </dgm:pt>
    <dgm:pt modelId="{E62B0ADB-9364-4274-A0F7-4EDB631DD193}" type="sibTrans" cxnId="{CF7627A7-62F4-4FE5-AB23-C9C877843F6A}">
      <dgm:prSet/>
      <dgm:spPr/>
      <dgm:t>
        <a:bodyPr/>
        <a:lstStyle/>
        <a:p>
          <a:endParaRPr lang="ru-RU"/>
        </a:p>
      </dgm:t>
    </dgm:pt>
    <dgm:pt modelId="{1EDCF2E9-A6BD-4C1C-895F-444C4B41C015}">
      <dgm:prSet phldrT="[Текст]"/>
      <dgm:spPr/>
      <dgm:t>
        <a:bodyPr/>
        <a:lstStyle/>
        <a:p>
          <a:r>
            <a:rPr lang="ru-RU" dirty="0"/>
            <a:t>Детские объединения</a:t>
          </a:r>
        </a:p>
      </dgm:t>
    </dgm:pt>
    <dgm:pt modelId="{3B1FAF72-619C-4445-A555-BB773BBEC7ED}" type="parTrans" cxnId="{1553856F-49C0-4A4A-95D6-9197288E7D83}">
      <dgm:prSet/>
      <dgm:spPr/>
      <dgm:t>
        <a:bodyPr/>
        <a:lstStyle/>
        <a:p>
          <a:endParaRPr lang="ru-RU"/>
        </a:p>
      </dgm:t>
    </dgm:pt>
    <dgm:pt modelId="{38098222-0D53-4F65-BC45-2616B40B8F6F}" type="sibTrans" cxnId="{1553856F-49C0-4A4A-95D6-9197288E7D83}">
      <dgm:prSet/>
      <dgm:spPr/>
      <dgm:t>
        <a:bodyPr/>
        <a:lstStyle/>
        <a:p>
          <a:endParaRPr lang="ru-RU"/>
        </a:p>
      </dgm:t>
    </dgm:pt>
    <dgm:pt modelId="{E9D67A34-6843-4CDB-80D3-9F70A0B8B98D}" type="pres">
      <dgm:prSet presAssocID="{C4E4153F-8140-4298-92FB-726D785A26CD}" presName="CompostProcess" presStyleCnt="0">
        <dgm:presLayoutVars>
          <dgm:dir/>
          <dgm:resizeHandles val="exact"/>
        </dgm:presLayoutVars>
      </dgm:prSet>
      <dgm:spPr/>
    </dgm:pt>
    <dgm:pt modelId="{76F4876E-1683-4BAF-9847-5A3D347CFD41}" type="pres">
      <dgm:prSet presAssocID="{C4E4153F-8140-4298-92FB-726D785A26CD}" presName="arrow" presStyleLbl="bgShp" presStyleIdx="0" presStyleCnt="1"/>
      <dgm:spPr/>
    </dgm:pt>
    <dgm:pt modelId="{4E4921B7-C9EB-4E2D-A58C-B6560A084699}" type="pres">
      <dgm:prSet presAssocID="{C4E4153F-8140-4298-92FB-726D785A26CD}" presName="linearProcess" presStyleCnt="0"/>
      <dgm:spPr/>
    </dgm:pt>
    <dgm:pt modelId="{C3F97048-C7EF-43A9-B903-4B36FF996C39}" type="pres">
      <dgm:prSet presAssocID="{6CD2B3B6-7230-4699-9CFC-6BD66DC511E9}" presName="textNode" presStyleLbl="node1" presStyleIdx="0" presStyleCnt="3">
        <dgm:presLayoutVars>
          <dgm:bulletEnabled val="1"/>
        </dgm:presLayoutVars>
      </dgm:prSet>
      <dgm:spPr/>
    </dgm:pt>
    <dgm:pt modelId="{72F14BDC-3CD9-4801-B831-277A392AEFFB}" type="pres">
      <dgm:prSet presAssocID="{1B179207-24AF-4756-8FE9-870F97EA1688}" presName="sibTrans" presStyleCnt="0"/>
      <dgm:spPr/>
    </dgm:pt>
    <dgm:pt modelId="{4F8A3789-374F-4F06-A635-0D46DF5112B6}" type="pres">
      <dgm:prSet presAssocID="{1A7E3D4A-49BD-4C7F-B283-31F8573CB74F}" presName="textNode" presStyleLbl="node1" presStyleIdx="1" presStyleCnt="3">
        <dgm:presLayoutVars>
          <dgm:bulletEnabled val="1"/>
        </dgm:presLayoutVars>
      </dgm:prSet>
      <dgm:spPr/>
    </dgm:pt>
    <dgm:pt modelId="{0000E9FE-D292-4425-B923-A4F3CC70FF38}" type="pres">
      <dgm:prSet presAssocID="{E62B0ADB-9364-4274-A0F7-4EDB631DD193}" presName="sibTrans" presStyleCnt="0"/>
      <dgm:spPr/>
    </dgm:pt>
    <dgm:pt modelId="{667E40BE-2104-4302-A978-7CCBBCBA9CDF}" type="pres">
      <dgm:prSet presAssocID="{1EDCF2E9-A6BD-4C1C-895F-444C4B41C015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B427510F-EA83-45EE-969E-18C1D960BBBC}" type="presOf" srcId="{1EDCF2E9-A6BD-4C1C-895F-444C4B41C015}" destId="{667E40BE-2104-4302-A978-7CCBBCBA9CDF}" srcOrd="0" destOrd="0" presId="urn:microsoft.com/office/officeart/2005/8/layout/hProcess9"/>
    <dgm:cxn modelId="{CAFCC32C-5A1B-4D70-AD54-653206738916}" type="presOf" srcId="{1A7E3D4A-49BD-4C7F-B283-31F8573CB74F}" destId="{4F8A3789-374F-4F06-A635-0D46DF5112B6}" srcOrd="0" destOrd="0" presId="urn:microsoft.com/office/officeart/2005/8/layout/hProcess9"/>
    <dgm:cxn modelId="{9EB0642F-C6EB-47B1-BDB2-1BE34829B792}" type="presOf" srcId="{C4E4153F-8140-4298-92FB-726D785A26CD}" destId="{E9D67A34-6843-4CDB-80D3-9F70A0B8B98D}" srcOrd="0" destOrd="0" presId="urn:microsoft.com/office/officeart/2005/8/layout/hProcess9"/>
    <dgm:cxn modelId="{1553856F-49C0-4A4A-95D6-9197288E7D83}" srcId="{C4E4153F-8140-4298-92FB-726D785A26CD}" destId="{1EDCF2E9-A6BD-4C1C-895F-444C4B41C015}" srcOrd="2" destOrd="0" parTransId="{3B1FAF72-619C-4445-A555-BB773BBEC7ED}" sibTransId="{38098222-0D53-4F65-BC45-2616B40B8F6F}"/>
    <dgm:cxn modelId="{C07C2DA4-2B07-4FF9-9951-E3646CDB4C74}" type="presOf" srcId="{6CD2B3B6-7230-4699-9CFC-6BD66DC511E9}" destId="{C3F97048-C7EF-43A9-B903-4B36FF996C39}" srcOrd="0" destOrd="0" presId="urn:microsoft.com/office/officeart/2005/8/layout/hProcess9"/>
    <dgm:cxn modelId="{CF7627A7-62F4-4FE5-AB23-C9C877843F6A}" srcId="{C4E4153F-8140-4298-92FB-726D785A26CD}" destId="{1A7E3D4A-49BD-4C7F-B283-31F8573CB74F}" srcOrd="1" destOrd="0" parTransId="{8786958B-A53B-48C5-8A1B-432B542DAF08}" sibTransId="{E62B0ADB-9364-4274-A0F7-4EDB631DD193}"/>
    <dgm:cxn modelId="{7B9049D7-AE56-419E-B2E9-A40F476B1313}" srcId="{C4E4153F-8140-4298-92FB-726D785A26CD}" destId="{6CD2B3B6-7230-4699-9CFC-6BD66DC511E9}" srcOrd="0" destOrd="0" parTransId="{F30CDD01-C252-44C0-A8B3-12D719D12314}" sibTransId="{1B179207-24AF-4756-8FE9-870F97EA1688}"/>
    <dgm:cxn modelId="{F9E2221A-73B4-4C0E-9D37-0F38141E0D1C}" type="presParOf" srcId="{E9D67A34-6843-4CDB-80D3-9F70A0B8B98D}" destId="{76F4876E-1683-4BAF-9847-5A3D347CFD41}" srcOrd="0" destOrd="0" presId="urn:microsoft.com/office/officeart/2005/8/layout/hProcess9"/>
    <dgm:cxn modelId="{8F6BBB9C-A305-406E-BA2E-19DE3639C987}" type="presParOf" srcId="{E9D67A34-6843-4CDB-80D3-9F70A0B8B98D}" destId="{4E4921B7-C9EB-4E2D-A58C-B6560A084699}" srcOrd="1" destOrd="0" presId="urn:microsoft.com/office/officeart/2005/8/layout/hProcess9"/>
    <dgm:cxn modelId="{964AD36A-933A-4534-854F-9759A78F467B}" type="presParOf" srcId="{4E4921B7-C9EB-4E2D-A58C-B6560A084699}" destId="{C3F97048-C7EF-43A9-B903-4B36FF996C39}" srcOrd="0" destOrd="0" presId="urn:microsoft.com/office/officeart/2005/8/layout/hProcess9"/>
    <dgm:cxn modelId="{27711714-CBED-4903-ADF7-7D6388013C2D}" type="presParOf" srcId="{4E4921B7-C9EB-4E2D-A58C-B6560A084699}" destId="{72F14BDC-3CD9-4801-B831-277A392AEFFB}" srcOrd="1" destOrd="0" presId="urn:microsoft.com/office/officeart/2005/8/layout/hProcess9"/>
    <dgm:cxn modelId="{A569367B-DCE1-441C-9E1F-9CF40F5C3A8B}" type="presParOf" srcId="{4E4921B7-C9EB-4E2D-A58C-B6560A084699}" destId="{4F8A3789-374F-4F06-A635-0D46DF5112B6}" srcOrd="2" destOrd="0" presId="urn:microsoft.com/office/officeart/2005/8/layout/hProcess9"/>
    <dgm:cxn modelId="{10D17F9F-64F0-4C2F-B3BE-195EB0E671F5}" type="presParOf" srcId="{4E4921B7-C9EB-4E2D-A58C-B6560A084699}" destId="{0000E9FE-D292-4425-B923-A4F3CC70FF38}" srcOrd="3" destOrd="0" presId="urn:microsoft.com/office/officeart/2005/8/layout/hProcess9"/>
    <dgm:cxn modelId="{C935E3C8-C037-45E7-98A5-CD8606EEE9DE}" type="presParOf" srcId="{4E4921B7-C9EB-4E2D-A58C-B6560A084699}" destId="{667E40BE-2104-4302-A978-7CCBBCBA9CDF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FFE546E-C9CE-4FCC-88D3-0D8F999CDE87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F71932C-943A-4B67-8DAC-7F4BA97D86FE}">
      <dgm:prSet phldrT="[Текст]"/>
      <dgm:spPr/>
      <dgm:t>
        <a:bodyPr/>
        <a:lstStyle/>
        <a:p>
          <a:r>
            <a:rPr lang="ru-RU" dirty="0"/>
            <a:t>Педагоги - психологи</a:t>
          </a:r>
        </a:p>
      </dgm:t>
    </dgm:pt>
    <dgm:pt modelId="{CDED5A39-C799-472F-8D07-9BE5B5EF8F58}" type="parTrans" cxnId="{F4E18FF1-FFB1-48C1-A40C-6DC12D762BFC}">
      <dgm:prSet/>
      <dgm:spPr/>
      <dgm:t>
        <a:bodyPr/>
        <a:lstStyle/>
        <a:p>
          <a:endParaRPr lang="ru-RU"/>
        </a:p>
      </dgm:t>
    </dgm:pt>
    <dgm:pt modelId="{5543D103-B984-4754-9D2B-873ABB841A35}" type="sibTrans" cxnId="{F4E18FF1-FFB1-48C1-A40C-6DC12D762BFC}">
      <dgm:prSet/>
      <dgm:spPr/>
      <dgm:t>
        <a:bodyPr/>
        <a:lstStyle/>
        <a:p>
          <a:endParaRPr lang="ru-RU"/>
        </a:p>
      </dgm:t>
    </dgm:pt>
    <dgm:pt modelId="{7FD39701-0B68-4440-8FAE-28F435EE3822}">
      <dgm:prSet phldrT="[Текст]"/>
      <dgm:spPr/>
      <dgm:t>
        <a:bodyPr/>
        <a:lstStyle/>
        <a:p>
          <a:r>
            <a:rPr lang="ru-RU" dirty="0"/>
            <a:t>Учителя - дефектологи</a:t>
          </a:r>
        </a:p>
      </dgm:t>
    </dgm:pt>
    <dgm:pt modelId="{5F83F9AC-B7DB-428D-ADE6-54F2D178AB3D}" type="parTrans" cxnId="{BA77F35A-7B1E-4A18-B008-8B22793D496C}">
      <dgm:prSet/>
      <dgm:spPr/>
      <dgm:t>
        <a:bodyPr/>
        <a:lstStyle/>
        <a:p>
          <a:endParaRPr lang="ru-RU"/>
        </a:p>
      </dgm:t>
    </dgm:pt>
    <dgm:pt modelId="{123B2616-67F0-4330-91C0-F3CE18711C29}" type="sibTrans" cxnId="{BA77F35A-7B1E-4A18-B008-8B22793D496C}">
      <dgm:prSet/>
      <dgm:spPr/>
      <dgm:t>
        <a:bodyPr/>
        <a:lstStyle/>
        <a:p>
          <a:endParaRPr lang="ru-RU"/>
        </a:p>
      </dgm:t>
    </dgm:pt>
    <dgm:pt modelId="{A074717F-4B16-498A-9ECD-D0BAB0D0B9AE}">
      <dgm:prSet phldrT="[Текст]"/>
      <dgm:spPr/>
      <dgm:t>
        <a:bodyPr/>
        <a:lstStyle/>
        <a:p>
          <a:r>
            <a:rPr lang="ru-RU" dirty="0"/>
            <a:t>Учителя - логопеды</a:t>
          </a:r>
        </a:p>
      </dgm:t>
    </dgm:pt>
    <dgm:pt modelId="{653267F0-8E60-43B1-930C-DCFCF3DCA528}" type="parTrans" cxnId="{342A0892-5FC4-4556-8F71-6F1808A0F224}">
      <dgm:prSet/>
      <dgm:spPr/>
      <dgm:t>
        <a:bodyPr/>
        <a:lstStyle/>
        <a:p>
          <a:endParaRPr lang="ru-RU"/>
        </a:p>
      </dgm:t>
    </dgm:pt>
    <dgm:pt modelId="{74C97E3E-C1C8-4139-9E6A-070A69A91F1D}" type="sibTrans" cxnId="{342A0892-5FC4-4556-8F71-6F1808A0F224}">
      <dgm:prSet/>
      <dgm:spPr/>
      <dgm:t>
        <a:bodyPr/>
        <a:lstStyle/>
        <a:p>
          <a:endParaRPr lang="ru-RU"/>
        </a:p>
      </dgm:t>
    </dgm:pt>
    <dgm:pt modelId="{F1991386-8339-4B5B-9028-3CF662FD188E}">
      <dgm:prSet phldrT="[Текст]"/>
      <dgm:spPr/>
      <dgm:t>
        <a:bodyPr/>
        <a:lstStyle/>
        <a:p>
          <a:r>
            <a:rPr lang="ru-RU" dirty="0"/>
            <a:t>Учителя коррекционных классов</a:t>
          </a:r>
        </a:p>
      </dgm:t>
    </dgm:pt>
    <dgm:pt modelId="{1A2267A1-1AD1-4CCD-8B63-481550301DBE}" type="parTrans" cxnId="{99179AB6-5B40-4979-BCBE-0835B180DDB1}">
      <dgm:prSet/>
      <dgm:spPr/>
      <dgm:t>
        <a:bodyPr/>
        <a:lstStyle/>
        <a:p>
          <a:endParaRPr lang="ru-RU"/>
        </a:p>
      </dgm:t>
    </dgm:pt>
    <dgm:pt modelId="{16DABA1E-F125-4680-9D50-BCB1CE22FCC4}" type="sibTrans" cxnId="{99179AB6-5B40-4979-BCBE-0835B180DDB1}">
      <dgm:prSet/>
      <dgm:spPr/>
      <dgm:t>
        <a:bodyPr/>
        <a:lstStyle/>
        <a:p>
          <a:endParaRPr lang="ru-RU"/>
        </a:p>
      </dgm:t>
    </dgm:pt>
    <dgm:pt modelId="{6C4A74EB-D127-4927-B39D-C88305B10E38}">
      <dgm:prSet phldrT="[Текст]"/>
      <dgm:spPr/>
      <dgm:t>
        <a:bodyPr/>
        <a:lstStyle/>
        <a:p>
          <a:r>
            <a:rPr lang="ru-RU" dirty="0"/>
            <a:t>Социальные педагоги</a:t>
          </a:r>
        </a:p>
      </dgm:t>
    </dgm:pt>
    <dgm:pt modelId="{D3B577E1-ACD2-4D4B-B8F1-55092B5ADA69}" type="parTrans" cxnId="{EC2139F5-0A40-42E4-B23C-AD3B53190383}">
      <dgm:prSet/>
      <dgm:spPr/>
      <dgm:t>
        <a:bodyPr/>
        <a:lstStyle/>
        <a:p>
          <a:endParaRPr lang="ru-RU"/>
        </a:p>
      </dgm:t>
    </dgm:pt>
    <dgm:pt modelId="{20D7C1DA-9F9D-4902-AE78-07FA0BC948F5}" type="sibTrans" cxnId="{EC2139F5-0A40-42E4-B23C-AD3B53190383}">
      <dgm:prSet/>
      <dgm:spPr/>
      <dgm:t>
        <a:bodyPr/>
        <a:lstStyle/>
        <a:p>
          <a:endParaRPr lang="ru-RU"/>
        </a:p>
      </dgm:t>
    </dgm:pt>
    <dgm:pt modelId="{1669C829-35BB-4989-9035-0BA23B8D2CFC}" type="pres">
      <dgm:prSet presAssocID="{EFFE546E-C9CE-4FCC-88D3-0D8F999CDE87}" presName="cycle" presStyleCnt="0">
        <dgm:presLayoutVars>
          <dgm:dir/>
          <dgm:resizeHandles val="exact"/>
        </dgm:presLayoutVars>
      </dgm:prSet>
      <dgm:spPr/>
    </dgm:pt>
    <dgm:pt modelId="{C506C335-875A-4A26-A813-66B434E7A46C}" type="pres">
      <dgm:prSet presAssocID="{EF71932C-943A-4B67-8DAC-7F4BA97D86FE}" presName="dummy" presStyleCnt="0"/>
      <dgm:spPr/>
    </dgm:pt>
    <dgm:pt modelId="{CF2B6869-90C8-41A4-A4D5-7D8DCC38F0F4}" type="pres">
      <dgm:prSet presAssocID="{EF71932C-943A-4B67-8DAC-7F4BA97D86FE}" presName="node" presStyleLbl="revTx" presStyleIdx="0" presStyleCnt="5" custScaleX="101498">
        <dgm:presLayoutVars>
          <dgm:bulletEnabled val="1"/>
        </dgm:presLayoutVars>
      </dgm:prSet>
      <dgm:spPr/>
    </dgm:pt>
    <dgm:pt modelId="{E33A12F6-88C8-4B83-9B0C-6C563B2E93BA}" type="pres">
      <dgm:prSet presAssocID="{5543D103-B984-4754-9D2B-873ABB841A35}" presName="sibTrans" presStyleLbl="node1" presStyleIdx="0" presStyleCnt="5"/>
      <dgm:spPr/>
    </dgm:pt>
    <dgm:pt modelId="{D1BBA146-220C-4CEE-9CD0-84DC423B4F25}" type="pres">
      <dgm:prSet presAssocID="{7FD39701-0B68-4440-8FAE-28F435EE3822}" presName="dummy" presStyleCnt="0"/>
      <dgm:spPr/>
    </dgm:pt>
    <dgm:pt modelId="{97B32460-DA0F-4EE4-9684-FB9B2F5AF665}" type="pres">
      <dgm:prSet presAssocID="{7FD39701-0B68-4440-8FAE-28F435EE3822}" presName="node" presStyleLbl="revTx" presStyleIdx="1" presStyleCnt="5">
        <dgm:presLayoutVars>
          <dgm:bulletEnabled val="1"/>
        </dgm:presLayoutVars>
      </dgm:prSet>
      <dgm:spPr/>
    </dgm:pt>
    <dgm:pt modelId="{005F46B5-81B5-4F0B-8A10-16B10314D68C}" type="pres">
      <dgm:prSet presAssocID="{123B2616-67F0-4330-91C0-F3CE18711C29}" presName="sibTrans" presStyleLbl="node1" presStyleIdx="1" presStyleCnt="5"/>
      <dgm:spPr/>
    </dgm:pt>
    <dgm:pt modelId="{097DFBA2-0945-4BA2-A740-B78D58CD8572}" type="pres">
      <dgm:prSet presAssocID="{A074717F-4B16-498A-9ECD-D0BAB0D0B9AE}" presName="dummy" presStyleCnt="0"/>
      <dgm:spPr/>
    </dgm:pt>
    <dgm:pt modelId="{03E3C9F5-3E3F-401D-96F4-5E2C87938585}" type="pres">
      <dgm:prSet presAssocID="{A074717F-4B16-498A-9ECD-D0BAB0D0B9AE}" presName="node" presStyleLbl="revTx" presStyleIdx="2" presStyleCnt="5">
        <dgm:presLayoutVars>
          <dgm:bulletEnabled val="1"/>
        </dgm:presLayoutVars>
      </dgm:prSet>
      <dgm:spPr/>
    </dgm:pt>
    <dgm:pt modelId="{C0723649-3540-445D-B2E8-FC54BE07E50B}" type="pres">
      <dgm:prSet presAssocID="{74C97E3E-C1C8-4139-9E6A-070A69A91F1D}" presName="sibTrans" presStyleLbl="node1" presStyleIdx="2" presStyleCnt="5"/>
      <dgm:spPr/>
    </dgm:pt>
    <dgm:pt modelId="{9C053876-9880-404C-8249-21ED6536BB5E}" type="pres">
      <dgm:prSet presAssocID="{F1991386-8339-4B5B-9028-3CF662FD188E}" presName="dummy" presStyleCnt="0"/>
      <dgm:spPr/>
    </dgm:pt>
    <dgm:pt modelId="{F31867F9-19E4-43C5-93BB-8D4CFB6A6C09}" type="pres">
      <dgm:prSet presAssocID="{F1991386-8339-4B5B-9028-3CF662FD188E}" presName="node" presStyleLbl="revTx" presStyleIdx="3" presStyleCnt="5">
        <dgm:presLayoutVars>
          <dgm:bulletEnabled val="1"/>
        </dgm:presLayoutVars>
      </dgm:prSet>
      <dgm:spPr/>
    </dgm:pt>
    <dgm:pt modelId="{36E400BA-2ADF-40A7-A6A7-245EE43D6B32}" type="pres">
      <dgm:prSet presAssocID="{16DABA1E-F125-4680-9D50-BCB1CE22FCC4}" presName="sibTrans" presStyleLbl="node1" presStyleIdx="3" presStyleCnt="5"/>
      <dgm:spPr/>
    </dgm:pt>
    <dgm:pt modelId="{1C670AB2-A784-4E21-9B13-CBBB8699128E}" type="pres">
      <dgm:prSet presAssocID="{6C4A74EB-D127-4927-B39D-C88305B10E38}" presName="dummy" presStyleCnt="0"/>
      <dgm:spPr/>
    </dgm:pt>
    <dgm:pt modelId="{968CCFF8-0428-4D28-A737-3E90730F1F68}" type="pres">
      <dgm:prSet presAssocID="{6C4A74EB-D127-4927-B39D-C88305B10E38}" presName="node" presStyleLbl="revTx" presStyleIdx="4" presStyleCnt="5">
        <dgm:presLayoutVars>
          <dgm:bulletEnabled val="1"/>
        </dgm:presLayoutVars>
      </dgm:prSet>
      <dgm:spPr/>
    </dgm:pt>
    <dgm:pt modelId="{4C91E197-B228-4FBF-BCD3-1AD050CE8E16}" type="pres">
      <dgm:prSet presAssocID="{20D7C1DA-9F9D-4902-AE78-07FA0BC948F5}" presName="sibTrans" presStyleLbl="node1" presStyleIdx="4" presStyleCnt="5"/>
      <dgm:spPr/>
    </dgm:pt>
  </dgm:ptLst>
  <dgm:cxnLst>
    <dgm:cxn modelId="{41E34104-EC4C-4AD3-B0DB-DC1848AAE621}" type="presOf" srcId="{20D7C1DA-9F9D-4902-AE78-07FA0BC948F5}" destId="{4C91E197-B228-4FBF-BCD3-1AD050CE8E16}" srcOrd="0" destOrd="0" presId="urn:microsoft.com/office/officeart/2005/8/layout/cycle1"/>
    <dgm:cxn modelId="{AD439C07-F1CB-43A9-A28C-70912086A29D}" type="presOf" srcId="{7FD39701-0B68-4440-8FAE-28F435EE3822}" destId="{97B32460-DA0F-4EE4-9684-FB9B2F5AF665}" srcOrd="0" destOrd="0" presId="urn:microsoft.com/office/officeart/2005/8/layout/cycle1"/>
    <dgm:cxn modelId="{254C0414-625A-494D-B6B7-64371CD4C38A}" type="presOf" srcId="{16DABA1E-F125-4680-9D50-BCB1CE22FCC4}" destId="{36E400BA-2ADF-40A7-A6A7-245EE43D6B32}" srcOrd="0" destOrd="0" presId="urn:microsoft.com/office/officeart/2005/8/layout/cycle1"/>
    <dgm:cxn modelId="{33979718-74C7-4F55-9BF8-E05EB9A6335B}" type="presOf" srcId="{6C4A74EB-D127-4927-B39D-C88305B10E38}" destId="{968CCFF8-0428-4D28-A737-3E90730F1F68}" srcOrd="0" destOrd="0" presId="urn:microsoft.com/office/officeart/2005/8/layout/cycle1"/>
    <dgm:cxn modelId="{2D54FA3B-80AF-46CA-9E6D-D950139A5FBC}" type="presOf" srcId="{74C97E3E-C1C8-4139-9E6A-070A69A91F1D}" destId="{C0723649-3540-445D-B2E8-FC54BE07E50B}" srcOrd="0" destOrd="0" presId="urn:microsoft.com/office/officeart/2005/8/layout/cycle1"/>
    <dgm:cxn modelId="{635F963F-99A2-4E64-B8FF-83FC8CB936F4}" type="presOf" srcId="{F1991386-8339-4B5B-9028-3CF662FD188E}" destId="{F31867F9-19E4-43C5-93BB-8D4CFB6A6C09}" srcOrd="0" destOrd="0" presId="urn:microsoft.com/office/officeart/2005/8/layout/cycle1"/>
    <dgm:cxn modelId="{1279F66A-F1F9-4FF8-8947-5AFFF241DD96}" type="presOf" srcId="{A074717F-4B16-498A-9ECD-D0BAB0D0B9AE}" destId="{03E3C9F5-3E3F-401D-96F4-5E2C87938585}" srcOrd="0" destOrd="0" presId="urn:microsoft.com/office/officeart/2005/8/layout/cycle1"/>
    <dgm:cxn modelId="{FEB2FE6A-C274-4C26-8822-9BBA3692C97E}" type="presOf" srcId="{123B2616-67F0-4330-91C0-F3CE18711C29}" destId="{005F46B5-81B5-4F0B-8A10-16B10314D68C}" srcOrd="0" destOrd="0" presId="urn:microsoft.com/office/officeart/2005/8/layout/cycle1"/>
    <dgm:cxn modelId="{466F724D-DBE2-4AD4-B2D2-E621E7441F04}" type="presOf" srcId="{EF71932C-943A-4B67-8DAC-7F4BA97D86FE}" destId="{CF2B6869-90C8-41A4-A4D5-7D8DCC38F0F4}" srcOrd="0" destOrd="0" presId="urn:microsoft.com/office/officeart/2005/8/layout/cycle1"/>
    <dgm:cxn modelId="{BA77F35A-7B1E-4A18-B008-8B22793D496C}" srcId="{EFFE546E-C9CE-4FCC-88D3-0D8F999CDE87}" destId="{7FD39701-0B68-4440-8FAE-28F435EE3822}" srcOrd="1" destOrd="0" parTransId="{5F83F9AC-B7DB-428D-ADE6-54F2D178AB3D}" sibTransId="{123B2616-67F0-4330-91C0-F3CE18711C29}"/>
    <dgm:cxn modelId="{342A0892-5FC4-4556-8F71-6F1808A0F224}" srcId="{EFFE546E-C9CE-4FCC-88D3-0D8F999CDE87}" destId="{A074717F-4B16-498A-9ECD-D0BAB0D0B9AE}" srcOrd="2" destOrd="0" parTransId="{653267F0-8E60-43B1-930C-DCFCF3DCA528}" sibTransId="{74C97E3E-C1C8-4139-9E6A-070A69A91F1D}"/>
    <dgm:cxn modelId="{F9C9229C-D35E-4456-B7D0-FB5E8B7B59BC}" type="presOf" srcId="{EFFE546E-C9CE-4FCC-88D3-0D8F999CDE87}" destId="{1669C829-35BB-4989-9035-0BA23B8D2CFC}" srcOrd="0" destOrd="0" presId="urn:microsoft.com/office/officeart/2005/8/layout/cycle1"/>
    <dgm:cxn modelId="{E3D65A9C-741D-4646-828A-46D9B9BA3483}" type="presOf" srcId="{5543D103-B984-4754-9D2B-873ABB841A35}" destId="{E33A12F6-88C8-4B83-9B0C-6C563B2E93BA}" srcOrd="0" destOrd="0" presId="urn:microsoft.com/office/officeart/2005/8/layout/cycle1"/>
    <dgm:cxn modelId="{99179AB6-5B40-4979-BCBE-0835B180DDB1}" srcId="{EFFE546E-C9CE-4FCC-88D3-0D8F999CDE87}" destId="{F1991386-8339-4B5B-9028-3CF662FD188E}" srcOrd="3" destOrd="0" parTransId="{1A2267A1-1AD1-4CCD-8B63-481550301DBE}" sibTransId="{16DABA1E-F125-4680-9D50-BCB1CE22FCC4}"/>
    <dgm:cxn modelId="{F4E18FF1-FFB1-48C1-A40C-6DC12D762BFC}" srcId="{EFFE546E-C9CE-4FCC-88D3-0D8F999CDE87}" destId="{EF71932C-943A-4B67-8DAC-7F4BA97D86FE}" srcOrd="0" destOrd="0" parTransId="{CDED5A39-C799-472F-8D07-9BE5B5EF8F58}" sibTransId="{5543D103-B984-4754-9D2B-873ABB841A35}"/>
    <dgm:cxn modelId="{EC2139F5-0A40-42E4-B23C-AD3B53190383}" srcId="{EFFE546E-C9CE-4FCC-88D3-0D8F999CDE87}" destId="{6C4A74EB-D127-4927-B39D-C88305B10E38}" srcOrd="4" destOrd="0" parTransId="{D3B577E1-ACD2-4D4B-B8F1-55092B5ADA69}" sibTransId="{20D7C1DA-9F9D-4902-AE78-07FA0BC948F5}"/>
    <dgm:cxn modelId="{1ADA977B-DB33-437C-B89E-C04E11201EFE}" type="presParOf" srcId="{1669C829-35BB-4989-9035-0BA23B8D2CFC}" destId="{C506C335-875A-4A26-A813-66B434E7A46C}" srcOrd="0" destOrd="0" presId="urn:microsoft.com/office/officeart/2005/8/layout/cycle1"/>
    <dgm:cxn modelId="{3F7D75CA-28AD-4FAE-8F6A-6E0D952972D1}" type="presParOf" srcId="{1669C829-35BB-4989-9035-0BA23B8D2CFC}" destId="{CF2B6869-90C8-41A4-A4D5-7D8DCC38F0F4}" srcOrd="1" destOrd="0" presId="urn:microsoft.com/office/officeart/2005/8/layout/cycle1"/>
    <dgm:cxn modelId="{560D097D-D507-48B7-885F-C809B61600E4}" type="presParOf" srcId="{1669C829-35BB-4989-9035-0BA23B8D2CFC}" destId="{E33A12F6-88C8-4B83-9B0C-6C563B2E93BA}" srcOrd="2" destOrd="0" presId="urn:microsoft.com/office/officeart/2005/8/layout/cycle1"/>
    <dgm:cxn modelId="{488036AC-B91E-408D-A118-9284A5294298}" type="presParOf" srcId="{1669C829-35BB-4989-9035-0BA23B8D2CFC}" destId="{D1BBA146-220C-4CEE-9CD0-84DC423B4F25}" srcOrd="3" destOrd="0" presId="urn:microsoft.com/office/officeart/2005/8/layout/cycle1"/>
    <dgm:cxn modelId="{3CF76D2D-B43E-4EA2-85D5-023E4D7825DE}" type="presParOf" srcId="{1669C829-35BB-4989-9035-0BA23B8D2CFC}" destId="{97B32460-DA0F-4EE4-9684-FB9B2F5AF665}" srcOrd="4" destOrd="0" presId="urn:microsoft.com/office/officeart/2005/8/layout/cycle1"/>
    <dgm:cxn modelId="{980AF790-804A-430B-AD77-1AFEDADE57DB}" type="presParOf" srcId="{1669C829-35BB-4989-9035-0BA23B8D2CFC}" destId="{005F46B5-81B5-4F0B-8A10-16B10314D68C}" srcOrd="5" destOrd="0" presId="urn:microsoft.com/office/officeart/2005/8/layout/cycle1"/>
    <dgm:cxn modelId="{BB1B34E1-48D6-47DE-B442-6EDD3ED96AD9}" type="presParOf" srcId="{1669C829-35BB-4989-9035-0BA23B8D2CFC}" destId="{097DFBA2-0945-4BA2-A740-B78D58CD8572}" srcOrd="6" destOrd="0" presId="urn:microsoft.com/office/officeart/2005/8/layout/cycle1"/>
    <dgm:cxn modelId="{11D2E595-2E00-4665-BF9A-2B4DA95AF530}" type="presParOf" srcId="{1669C829-35BB-4989-9035-0BA23B8D2CFC}" destId="{03E3C9F5-3E3F-401D-96F4-5E2C87938585}" srcOrd="7" destOrd="0" presId="urn:microsoft.com/office/officeart/2005/8/layout/cycle1"/>
    <dgm:cxn modelId="{B7CFC384-12E0-4212-9792-14BA5A5C2190}" type="presParOf" srcId="{1669C829-35BB-4989-9035-0BA23B8D2CFC}" destId="{C0723649-3540-445D-B2E8-FC54BE07E50B}" srcOrd="8" destOrd="0" presId="urn:microsoft.com/office/officeart/2005/8/layout/cycle1"/>
    <dgm:cxn modelId="{10045DAE-D0BB-493A-9E1D-3FD688378EC7}" type="presParOf" srcId="{1669C829-35BB-4989-9035-0BA23B8D2CFC}" destId="{9C053876-9880-404C-8249-21ED6536BB5E}" srcOrd="9" destOrd="0" presId="urn:microsoft.com/office/officeart/2005/8/layout/cycle1"/>
    <dgm:cxn modelId="{E19D2EE0-A8A3-4344-8D63-325E5A7080DB}" type="presParOf" srcId="{1669C829-35BB-4989-9035-0BA23B8D2CFC}" destId="{F31867F9-19E4-43C5-93BB-8D4CFB6A6C09}" srcOrd="10" destOrd="0" presId="urn:microsoft.com/office/officeart/2005/8/layout/cycle1"/>
    <dgm:cxn modelId="{DA0F8F8A-A805-451B-8607-A80CD84686A3}" type="presParOf" srcId="{1669C829-35BB-4989-9035-0BA23B8D2CFC}" destId="{36E400BA-2ADF-40A7-A6A7-245EE43D6B32}" srcOrd="11" destOrd="0" presId="urn:microsoft.com/office/officeart/2005/8/layout/cycle1"/>
    <dgm:cxn modelId="{4A78ADCA-4D46-41F1-A163-559833584C08}" type="presParOf" srcId="{1669C829-35BB-4989-9035-0BA23B8D2CFC}" destId="{1C670AB2-A784-4E21-9B13-CBBB8699128E}" srcOrd="12" destOrd="0" presId="urn:microsoft.com/office/officeart/2005/8/layout/cycle1"/>
    <dgm:cxn modelId="{1EE483A4-895B-40B1-9318-00C8FA578F1C}" type="presParOf" srcId="{1669C829-35BB-4989-9035-0BA23B8D2CFC}" destId="{968CCFF8-0428-4D28-A737-3E90730F1F68}" srcOrd="13" destOrd="0" presId="urn:microsoft.com/office/officeart/2005/8/layout/cycle1"/>
    <dgm:cxn modelId="{44EAEFE2-B6AA-4A16-AAA0-27FD2664F8CB}" type="presParOf" srcId="{1669C829-35BB-4989-9035-0BA23B8D2CFC}" destId="{4C91E197-B228-4FBF-BCD3-1AD050CE8E16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6509E8-0C7C-49F5-A927-43DC53441065}">
      <dsp:nvSpPr>
        <dsp:cNvPr id="0" name=""/>
        <dsp:cNvSpPr/>
      </dsp:nvSpPr>
      <dsp:spPr>
        <a:xfrm rot="5400000">
          <a:off x="-214714" y="219425"/>
          <a:ext cx="1431429" cy="10020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1.</a:t>
          </a:r>
        </a:p>
      </dsp:txBody>
      <dsp:txXfrm rot="-5400000">
        <a:off x="1" y="505710"/>
        <a:ext cx="1002000" cy="429429"/>
      </dsp:txXfrm>
    </dsp:sp>
    <dsp:sp modelId="{C4C94755-7FDB-432C-84CF-AAEC23DB705D}">
      <dsp:nvSpPr>
        <dsp:cNvPr id="0" name=""/>
        <dsp:cNvSpPr/>
      </dsp:nvSpPr>
      <dsp:spPr>
        <a:xfrm rot="5400000">
          <a:off x="4176245" y="-3101231"/>
          <a:ext cx="930429" cy="727891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0" lang="ru-RU" sz="18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выявить и внедрить эффективные современные механизмы в организации деятельности детских общественных объединений;</a:t>
          </a:r>
          <a:endParaRPr lang="ru-RU" kern="1200" dirty="0"/>
        </a:p>
      </dsp:txBody>
      <dsp:txXfrm rot="-5400000">
        <a:off x="1002000" y="118434"/>
        <a:ext cx="7233499" cy="839589"/>
      </dsp:txXfrm>
    </dsp:sp>
    <dsp:sp modelId="{16B5B1C8-8A16-45F0-BF8F-DBAFE7E6E679}">
      <dsp:nvSpPr>
        <dsp:cNvPr id="0" name=""/>
        <dsp:cNvSpPr/>
      </dsp:nvSpPr>
      <dsp:spPr>
        <a:xfrm rot="5400000">
          <a:off x="-214714" y="1506210"/>
          <a:ext cx="1431429" cy="10020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2.</a:t>
          </a:r>
        </a:p>
      </dsp:txBody>
      <dsp:txXfrm rot="-5400000">
        <a:off x="1" y="1792495"/>
        <a:ext cx="1002000" cy="429429"/>
      </dsp:txXfrm>
    </dsp:sp>
    <dsp:sp modelId="{502E5787-36FE-4F88-A70B-266EDE15649D}">
      <dsp:nvSpPr>
        <dsp:cNvPr id="0" name=""/>
        <dsp:cNvSpPr/>
      </dsp:nvSpPr>
      <dsp:spPr>
        <a:xfrm rot="5400000">
          <a:off x="4176245" y="-1882748"/>
          <a:ext cx="930429" cy="727891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0" lang="ru-RU" sz="18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определить роль советника директора, педагога организатора и заместителя директора по воспитательной работе  в организации деятельности детских общественных объединениях;</a:t>
          </a:r>
          <a:endParaRPr lang="ru-RU" kern="1200" dirty="0"/>
        </a:p>
      </dsp:txBody>
      <dsp:txXfrm rot="-5400000">
        <a:off x="1002000" y="1336917"/>
        <a:ext cx="7233499" cy="839589"/>
      </dsp:txXfrm>
    </dsp:sp>
    <dsp:sp modelId="{88853111-A189-42E6-8DD3-7E3FCCEA6D30}">
      <dsp:nvSpPr>
        <dsp:cNvPr id="0" name=""/>
        <dsp:cNvSpPr/>
      </dsp:nvSpPr>
      <dsp:spPr>
        <a:xfrm rot="5400000">
          <a:off x="-214714" y="2792996"/>
          <a:ext cx="1431429" cy="10020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3.</a:t>
          </a:r>
        </a:p>
      </dsp:txBody>
      <dsp:txXfrm rot="-5400000">
        <a:off x="1" y="3079281"/>
        <a:ext cx="1002000" cy="429429"/>
      </dsp:txXfrm>
    </dsp:sp>
    <dsp:sp modelId="{1E32B49D-3361-4EC8-9313-C3D253F38A6E}">
      <dsp:nvSpPr>
        <dsp:cNvPr id="0" name=""/>
        <dsp:cNvSpPr/>
      </dsp:nvSpPr>
      <dsp:spPr>
        <a:xfrm rot="5400000">
          <a:off x="4176245" y="-595962"/>
          <a:ext cx="930429" cy="727891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0" lang="ru-RU" sz="18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выявить возможности общеобразовательной организации в повышении уровня сопровождения детскими социальными инициативами;</a:t>
          </a:r>
          <a:endParaRPr lang="ru-RU" kern="1200" dirty="0"/>
        </a:p>
      </dsp:txBody>
      <dsp:txXfrm rot="-5400000">
        <a:off x="1002000" y="2623703"/>
        <a:ext cx="7233499" cy="839589"/>
      </dsp:txXfrm>
    </dsp:sp>
    <dsp:sp modelId="{2FE85F42-E880-4D2C-98DB-84690BC4DBA2}">
      <dsp:nvSpPr>
        <dsp:cNvPr id="0" name=""/>
        <dsp:cNvSpPr/>
      </dsp:nvSpPr>
      <dsp:spPr>
        <a:xfrm rot="5400000">
          <a:off x="-214714" y="4079782"/>
          <a:ext cx="1431429" cy="10020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4.</a:t>
          </a:r>
        </a:p>
      </dsp:txBody>
      <dsp:txXfrm rot="-5400000">
        <a:off x="1" y="4366067"/>
        <a:ext cx="1002000" cy="429429"/>
      </dsp:txXfrm>
    </dsp:sp>
    <dsp:sp modelId="{BCB6E274-581A-4B1B-BFBE-353D33D4D610}">
      <dsp:nvSpPr>
        <dsp:cNvPr id="0" name=""/>
        <dsp:cNvSpPr/>
      </dsp:nvSpPr>
      <dsp:spPr>
        <a:xfrm rot="5400000">
          <a:off x="4176245" y="690822"/>
          <a:ext cx="930429" cy="727891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0A3CEE-284B-4FCF-AF37-C283FA2A2846}">
      <dsp:nvSpPr>
        <dsp:cNvPr id="0" name=""/>
        <dsp:cNvSpPr/>
      </dsp:nvSpPr>
      <dsp:spPr>
        <a:xfrm>
          <a:off x="5391959" y="2033"/>
          <a:ext cx="6065953" cy="9782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Эффективные современные механизмы в организации деятельности общественных объединений</a:t>
          </a:r>
        </a:p>
      </dsp:txBody>
      <dsp:txXfrm>
        <a:off x="5439715" y="49789"/>
        <a:ext cx="5970441" cy="882784"/>
      </dsp:txXfrm>
    </dsp:sp>
    <dsp:sp modelId="{D7F19DD2-B863-4725-A615-4EBF322E16FC}">
      <dsp:nvSpPr>
        <dsp:cNvPr id="0" name=""/>
        <dsp:cNvSpPr/>
      </dsp:nvSpPr>
      <dsp:spPr>
        <a:xfrm>
          <a:off x="5391959" y="1029245"/>
          <a:ext cx="6065953" cy="9782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Роль советника, заместителя директора по воспитательной работе и педагога организатора в организации деятельности детских общественных объединений</a:t>
          </a:r>
        </a:p>
      </dsp:txBody>
      <dsp:txXfrm>
        <a:off x="5439715" y="1077001"/>
        <a:ext cx="5970441" cy="882784"/>
      </dsp:txXfrm>
    </dsp:sp>
    <dsp:sp modelId="{210FD076-250E-453C-9050-3D8F901D870A}">
      <dsp:nvSpPr>
        <dsp:cNvPr id="0" name=""/>
        <dsp:cNvSpPr/>
      </dsp:nvSpPr>
      <dsp:spPr>
        <a:xfrm>
          <a:off x="5391959" y="2056457"/>
          <a:ext cx="6065953" cy="9782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Сопровождение детской социальной инициативы           </a:t>
          </a:r>
        </a:p>
      </dsp:txBody>
      <dsp:txXfrm>
        <a:off x="5439715" y="2104213"/>
        <a:ext cx="5970441" cy="882784"/>
      </dsp:txXfrm>
    </dsp:sp>
    <dsp:sp modelId="{860FCE45-FC31-42BB-AAE4-4AD84FDA9C97}">
      <dsp:nvSpPr>
        <dsp:cNvPr id="0" name=""/>
        <dsp:cNvSpPr/>
      </dsp:nvSpPr>
      <dsp:spPr>
        <a:xfrm>
          <a:off x="5391959" y="3083669"/>
          <a:ext cx="6065953" cy="9782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/>
            <a:t>Практика организации детского самоуправления </a:t>
          </a:r>
        </a:p>
      </dsp:txBody>
      <dsp:txXfrm>
        <a:off x="5439715" y="3131425"/>
        <a:ext cx="5970441" cy="88278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B528C0-26DA-4C55-B117-0147B1EA1891}">
      <dsp:nvSpPr>
        <dsp:cNvPr id="0" name=""/>
        <dsp:cNvSpPr/>
      </dsp:nvSpPr>
      <dsp:spPr>
        <a:xfrm rot="5400000">
          <a:off x="-169068" y="169670"/>
          <a:ext cx="1127124" cy="78898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.</a:t>
          </a:r>
        </a:p>
      </dsp:txBody>
      <dsp:txXfrm rot="-5400000">
        <a:off x="1" y="395096"/>
        <a:ext cx="788987" cy="338137"/>
      </dsp:txXfrm>
    </dsp:sp>
    <dsp:sp modelId="{6FC708A1-02F2-4936-BFD1-72FBD954F596}">
      <dsp:nvSpPr>
        <dsp:cNvPr id="0" name=""/>
        <dsp:cNvSpPr/>
      </dsp:nvSpPr>
      <dsp:spPr>
        <a:xfrm rot="5400000">
          <a:off x="3076178" y="-2287190"/>
          <a:ext cx="732631" cy="530701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900" kern="1200" dirty="0"/>
            <a:t>школьные музеи</a:t>
          </a:r>
        </a:p>
      </dsp:txBody>
      <dsp:txXfrm rot="-5400000">
        <a:off x="788988" y="35764"/>
        <a:ext cx="5271248" cy="661103"/>
      </dsp:txXfrm>
    </dsp:sp>
    <dsp:sp modelId="{597D9EAB-FDAE-4CDD-93E8-3FC2FD5217D4}">
      <dsp:nvSpPr>
        <dsp:cNvPr id="0" name=""/>
        <dsp:cNvSpPr/>
      </dsp:nvSpPr>
      <dsp:spPr>
        <a:xfrm rot="5400000">
          <a:off x="-169068" y="1148227"/>
          <a:ext cx="1127124" cy="78898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.</a:t>
          </a:r>
        </a:p>
      </dsp:txBody>
      <dsp:txXfrm rot="-5400000">
        <a:off x="1" y="1373653"/>
        <a:ext cx="788987" cy="338137"/>
      </dsp:txXfrm>
    </dsp:sp>
    <dsp:sp modelId="{A6FE196E-73AB-4A87-AE70-EEDBA1E73C2B}">
      <dsp:nvSpPr>
        <dsp:cNvPr id="0" name=""/>
        <dsp:cNvSpPr/>
      </dsp:nvSpPr>
      <dsp:spPr>
        <a:xfrm rot="5400000">
          <a:off x="3076178" y="-1308031"/>
          <a:ext cx="732631" cy="530701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900" kern="1200" dirty="0"/>
            <a:t>школьные спортивные клубы</a:t>
          </a:r>
        </a:p>
      </dsp:txBody>
      <dsp:txXfrm rot="-5400000">
        <a:off x="788988" y="1014923"/>
        <a:ext cx="5271248" cy="661103"/>
      </dsp:txXfrm>
    </dsp:sp>
    <dsp:sp modelId="{20D9DE88-D624-4DC6-8339-64A7301C501E}">
      <dsp:nvSpPr>
        <dsp:cNvPr id="0" name=""/>
        <dsp:cNvSpPr/>
      </dsp:nvSpPr>
      <dsp:spPr>
        <a:xfrm rot="5400000">
          <a:off x="-169068" y="2126784"/>
          <a:ext cx="1127124" cy="78898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.</a:t>
          </a:r>
        </a:p>
      </dsp:txBody>
      <dsp:txXfrm rot="-5400000">
        <a:off x="1" y="2352210"/>
        <a:ext cx="788987" cy="338137"/>
      </dsp:txXfrm>
    </dsp:sp>
    <dsp:sp modelId="{EC701B54-3A01-4862-91EF-45CF55777EA7}">
      <dsp:nvSpPr>
        <dsp:cNvPr id="0" name=""/>
        <dsp:cNvSpPr/>
      </dsp:nvSpPr>
      <dsp:spPr>
        <a:xfrm rot="5400000">
          <a:off x="3076178" y="-329474"/>
          <a:ext cx="732631" cy="530701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900" kern="1200" dirty="0"/>
            <a:t>школьные </a:t>
          </a:r>
          <a:r>
            <a:rPr lang="ru-RU" sz="2900" kern="1200" dirty="0" err="1"/>
            <a:t>медиа</a:t>
          </a:r>
          <a:endParaRPr lang="ru-RU" sz="2900" kern="1200" dirty="0"/>
        </a:p>
      </dsp:txBody>
      <dsp:txXfrm rot="-5400000">
        <a:off x="788988" y="1993480"/>
        <a:ext cx="5271248" cy="661103"/>
      </dsp:txXfrm>
    </dsp:sp>
    <dsp:sp modelId="{54D1456B-015F-4EEF-924F-46969E5F4018}">
      <dsp:nvSpPr>
        <dsp:cNvPr id="0" name=""/>
        <dsp:cNvSpPr/>
      </dsp:nvSpPr>
      <dsp:spPr>
        <a:xfrm rot="5400000">
          <a:off x="-169068" y="3105342"/>
          <a:ext cx="1127124" cy="78898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.</a:t>
          </a:r>
        </a:p>
      </dsp:txBody>
      <dsp:txXfrm rot="-5400000">
        <a:off x="1" y="3330768"/>
        <a:ext cx="788987" cy="338137"/>
      </dsp:txXfrm>
    </dsp:sp>
    <dsp:sp modelId="{EAF8951C-4EFD-483A-A32D-A7F1454CE2AE}">
      <dsp:nvSpPr>
        <dsp:cNvPr id="0" name=""/>
        <dsp:cNvSpPr/>
      </dsp:nvSpPr>
      <dsp:spPr>
        <a:xfrm rot="5400000">
          <a:off x="3076178" y="649083"/>
          <a:ext cx="732631" cy="530701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900" kern="1200" dirty="0"/>
            <a:t>школьные театры</a:t>
          </a:r>
        </a:p>
      </dsp:txBody>
      <dsp:txXfrm rot="-5400000">
        <a:off x="788988" y="2972037"/>
        <a:ext cx="5271248" cy="66110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B528C0-26DA-4C55-B117-0147B1EA1891}">
      <dsp:nvSpPr>
        <dsp:cNvPr id="0" name=""/>
        <dsp:cNvSpPr/>
      </dsp:nvSpPr>
      <dsp:spPr>
        <a:xfrm rot="5400000">
          <a:off x="-136177" y="137878"/>
          <a:ext cx="907851" cy="63549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.</a:t>
          </a:r>
        </a:p>
      </dsp:txBody>
      <dsp:txXfrm rot="-5400000">
        <a:off x="1" y="319448"/>
        <a:ext cx="635496" cy="272355"/>
      </dsp:txXfrm>
    </dsp:sp>
    <dsp:sp modelId="{6FC708A1-02F2-4936-BFD1-72FBD954F596}">
      <dsp:nvSpPr>
        <dsp:cNvPr id="0" name=""/>
        <dsp:cNvSpPr/>
      </dsp:nvSpPr>
      <dsp:spPr>
        <a:xfrm rot="5400000">
          <a:off x="3803116" y="-3165919"/>
          <a:ext cx="590103" cy="692534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96" tIns="20955" rIns="20955" bIns="20955" numCol="1" spcCol="1270" anchor="ctr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3300" kern="1200" dirty="0"/>
            <a:t>школьный театр</a:t>
          </a:r>
        </a:p>
      </dsp:txBody>
      <dsp:txXfrm rot="-5400000">
        <a:off x="635496" y="30507"/>
        <a:ext cx="6896537" cy="532491"/>
      </dsp:txXfrm>
    </dsp:sp>
    <dsp:sp modelId="{597D9EAB-FDAE-4CDD-93E8-3FC2FD5217D4}">
      <dsp:nvSpPr>
        <dsp:cNvPr id="0" name=""/>
        <dsp:cNvSpPr/>
      </dsp:nvSpPr>
      <dsp:spPr>
        <a:xfrm rot="5400000">
          <a:off x="-136177" y="926065"/>
          <a:ext cx="907851" cy="63549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.</a:t>
          </a:r>
        </a:p>
      </dsp:txBody>
      <dsp:txXfrm rot="-5400000">
        <a:off x="1" y="1107635"/>
        <a:ext cx="635496" cy="272355"/>
      </dsp:txXfrm>
    </dsp:sp>
    <dsp:sp modelId="{A6FE196E-73AB-4A87-AE70-EEDBA1E73C2B}">
      <dsp:nvSpPr>
        <dsp:cNvPr id="0" name=""/>
        <dsp:cNvSpPr/>
      </dsp:nvSpPr>
      <dsp:spPr>
        <a:xfrm rot="5400000">
          <a:off x="3803116" y="-2377732"/>
          <a:ext cx="590103" cy="692534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96" tIns="20955" rIns="20955" bIns="20955" numCol="1" spcCol="1270" anchor="ctr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3300" kern="1200" dirty="0"/>
            <a:t>школьный хор</a:t>
          </a:r>
        </a:p>
      </dsp:txBody>
      <dsp:txXfrm rot="-5400000">
        <a:off x="635496" y="818694"/>
        <a:ext cx="6896537" cy="532491"/>
      </dsp:txXfrm>
    </dsp:sp>
    <dsp:sp modelId="{20D9DE88-D624-4DC6-8339-64A7301C501E}">
      <dsp:nvSpPr>
        <dsp:cNvPr id="0" name=""/>
        <dsp:cNvSpPr/>
      </dsp:nvSpPr>
      <dsp:spPr>
        <a:xfrm rot="5400000">
          <a:off x="-136177" y="1714251"/>
          <a:ext cx="907851" cy="63549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.</a:t>
          </a:r>
        </a:p>
      </dsp:txBody>
      <dsp:txXfrm rot="-5400000">
        <a:off x="1" y="1895821"/>
        <a:ext cx="635496" cy="272355"/>
      </dsp:txXfrm>
    </dsp:sp>
    <dsp:sp modelId="{EC701B54-3A01-4862-91EF-45CF55777EA7}">
      <dsp:nvSpPr>
        <dsp:cNvPr id="0" name=""/>
        <dsp:cNvSpPr/>
      </dsp:nvSpPr>
      <dsp:spPr>
        <a:xfrm rot="5400000">
          <a:off x="3803116" y="-1589545"/>
          <a:ext cx="590103" cy="692534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96" tIns="20955" rIns="20955" bIns="20955" numCol="1" spcCol="1270" anchor="ctr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3300" kern="1200" dirty="0"/>
            <a:t>школьные музыкальный коллектив</a:t>
          </a:r>
        </a:p>
      </dsp:txBody>
      <dsp:txXfrm rot="-5400000">
        <a:off x="635496" y="1606881"/>
        <a:ext cx="6896537" cy="532491"/>
      </dsp:txXfrm>
    </dsp:sp>
    <dsp:sp modelId="{54D1456B-015F-4EEF-924F-46969E5F4018}">
      <dsp:nvSpPr>
        <dsp:cNvPr id="0" name=""/>
        <dsp:cNvSpPr/>
      </dsp:nvSpPr>
      <dsp:spPr>
        <a:xfrm rot="5400000">
          <a:off x="-136177" y="2502438"/>
          <a:ext cx="907851" cy="63549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.</a:t>
          </a:r>
        </a:p>
      </dsp:txBody>
      <dsp:txXfrm rot="-5400000">
        <a:off x="1" y="2684008"/>
        <a:ext cx="635496" cy="272355"/>
      </dsp:txXfrm>
    </dsp:sp>
    <dsp:sp modelId="{EAF8951C-4EFD-483A-A32D-A7F1454CE2AE}">
      <dsp:nvSpPr>
        <dsp:cNvPr id="0" name=""/>
        <dsp:cNvSpPr/>
      </dsp:nvSpPr>
      <dsp:spPr>
        <a:xfrm rot="5400000">
          <a:off x="3803116" y="-801359"/>
          <a:ext cx="590103" cy="692534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96" tIns="20955" rIns="20955" bIns="20955" numCol="1" spcCol="1270" anchor="ctr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3300" kern="1200" dirty="0"/>
            <a:t>школьные пресс-центр</a:t>
          </a:r>
        </a:p>
      </dsp:txBody>
      <dsp:txXfrm rot="-5400000">
        <a:off x="635496" y="2395067"/>
        <a:ext cx="6896537" cy="532491"/>
      </dsp:txXfrm>
    </dsp:sp>
    <dsp:sp modelId="{EB9DA345-5EF3-4E0C-B5E4-E8221D82767F}">
      <dsp:nvSpPr>
        <dsp:cNvPr id="0" name=""/>
        <dsp:cNvSpPr/>
      </dsp:nvSpPr>
      <dsp:spPr>
        <a:xfrm rot="5400000">
          <a:off x="-136177" y="3290625"/>
          <a:ext cx="907851" cy="63549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.</a:t>
          </a:r>
        </a:p>
      </dsp:txBody>
      <dsp:txXfrm rot="-5400000">
        <a:off x="1" y="3472195"/>
        <a:ext cx="635496" cy="272355"/>
      </dsp:txXfrm>
    </dsp:sp>
    <dsp:sp modelId="{52ACAF2A-6A55-42AA-9B35-1600859D5AFB}">
      <dsp:nvSpPr>
        <dsp:cNvPr id="0" name=""/>
        <dsp:cNvSpPr/>
      </dsp:nvSpPr>
      <dsp:spPr>
        <a:xfrm rot="5400000">
          <a:off x="3803116" y="-13172"/>
          <a:ext cx="590103" cy="692534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96" tIns="20955" rIns="20955" bIns="20955" numCol="1" spcCol="1270" anchor="ctr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3300" kern="1200" dirty="0"/>
            <a:t>школьный музей</a:t>
          </a:r>
        </a:p>
      </dsp:txBody>
      <dsp:txXfrm rot="-5400000">
        <a:off x="635496" y="3183254"/>
        <a:ext cx="6896537" cy="53249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F4876E-1683-4BAF-9847-5A3D347CFD41}">
      <dsp:nvSpPr>
        <dsp:cNvPr id="0" name=""/>
        <dsp:cNvSpPr/>
      </dsp:nvSpPr>
      <dsp:spPr>
        <a:xfrm>
          <a:off x="489603" y="0"/>
          <a:ext cx="5548840" cy="4464496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F97048-C7EF-43A9-B903-4B36FF996C39}">
      <dsp:nvSpPr>
        <dsp:cNvPr id="0" name=""/>
        <dsp:cNvSpPr/>
      </dsp:nvSpPr>
      <dsp:spPr>
        <a:xfrm>
          <a:off x="7012" y="1339348"/>
          <a:ext cx="2101215" cy="17857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Детские общественные объединения</a:t>
          </a:r>
        </a:p>
      </dsp:txBody>
      <dsp:txXfrm>
        <a:off x="94187" y="1426523"/>
        <a:ext cx="1926865" cy="1611448"/>
      </dsp:txXfrm>
    </dsp:sp>
    <dsp:sp modelId="{4F8A3789-374F-4F06-A635-0D46DF5112B6}">
      <dsp:nvSpPr>
        <dsp:cNvPr id="0" name=""/>
        <dsp:cNvSpPr/>
      </dsp:nvSpPr>
      <dsp:spPr>
        <a:xfrm>
          <a:off x="2213416" y="1339348"/>
          <a:ext cx="2101215" cy="17857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-</a:t>
          </a:r>
        </a:p>
      </dsp:txBody>
      <dsp:txXfrm>
        <a:off x="2300591" y="1426523"/>
        <a:ext cx="1926865" cy="1611448"/>
      </dsp:txXfrm>
    </dsp:sp>
    <dsp:sp modelId="{667E40BE-2104-4302-A978-7CCBBCBA9CDF}">
      <dsp:nvSpPr>
        <dsp:cNvPr id="0" name=""/>
        <dsp:cNvSpPr/>
      </dsp:nvSpPr>
      <dsp:spPr>
        <a:xfrm>
          <a:off x="4419819" y="1339348"/>
          <a:ext cx="2101215" cy="17857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Детские объединения</a:t>
          </a:r>
        </a:p>
      </dsp:txBody>
      <dsp:txXfrm>
        <a:off x="4506994" y="1426523"/>
        <a:ext cx="1926865" cy="161144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2B6869-90C8-41A4-A4D5-7D8DCC38F0F4}">
      <dsp:nvSpPr>
        <dsp:cNvPr id="0" name=""/>
        <dsp:cNvSpPr/>
      </dsp:nvSpPr>
      <dsp:spPr>
        <a:xfrm>
          <a:off x="4726571" y="37692"/>
          <a:ext cx="1266080" cy="1247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Педагоги - психологи</a:t>
          </a:r>
        </a:p>
      </dsp:txBody>
      <dsp:txXfrm>
        <a:off x="4726571" y="37692"/>
        <a:ext cx="1266080" cy="1247394"/>
      </dsp:txXfrm>
    </dsp:sp>
    <dsp:sp modelId="{E33A12F6-88C8-4B83-9B0C-6C563B2E93BA}">
      <dsp:nvSpPr>
        <dsp:cNvPr id="0" name=""/>
        <dsp:cNvSpPr/>
      </dsp:nvSpPr>
      <dsp:spPr>
        <a:xfrm>
          <a:off x="1802803" y="1751"/>
          <a:ext cx="4675312" cy="4675312"/>
        </a:xfrm>
        <a:prstGeom prst="circularArrow">
          <a:avLst>
            <a:gd name="adj1" fmla="val 5203"/>
            <a:gd name="adj2" fmla="val 336097"/>
            <a:gd name="adj3" fmla="val 21292491"/>
            <a:gd name="adj4" fmla="val 19766896"/>
            <a:gd name="adj5" fmla="val 60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B32460-DA0F-4EE4-9684-FB9B2F5AF665}">
      <dsp:nvSpPr>
        <dsp:cNvPr id="0" name=""/>
        <dsp:cNvSpPr/>
      </dsp:nvSpPr>
      <dsp:spPr>
        <a:xfrm>
          <a:off x="5489391" y="2356656"/>
          <a:ext cx="1247394" cy="1247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Учителя - дефектологи</a:t>
          </a:r>
        </a:p>
      </dsp:txBody>
      <dsp:txXfrm>
        <a:off x="5489391" y="2356656"/>
        <a:ext cx="1247394" cy="1247394"/>
      </dsp:txXfrm>
    </dsp:sp>
    <dsp:sp modelId="{005F46B5-81B5-4F0B-8A10-16B10314D68C}">
      <dsp:nvSpPr>
        <dsp:cNvPr id="0" name=""/>
        <dsp:cNvSpPr/>
      </dsp:nvSpPr>
      <dsp:spPr>
        <a:xfrm>
          <a:off x="1802803" y="1751"/>
          <a:ext cx="4675312" cy="4675312"/>
        </a:xfrm>
        <a:prstGeom prst="circularArrow">
          <a:avLst>
            <a:gd name="adj1" fmla="val 5203"/>
            <a:gd name="adj2" fmla="val 336097"/>
            <a:gd name="adj3" fmla="val 4013920"/>
            <a:gd name="adj4" fmla="val 2254147"/>
            <a:gd name="adj5" fmla="val 60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E3C9F5-3E3F-401D-96F4-5E2C87938585}">
      <dsp:nvSpPr>
        <dsp:cNvPr id="0" name=""/>
        <dsp:cNvSpPr/>
      </dsp:nvSpPr>
      <dsp:spPr>
        <a:xfrm>
          <a:off x="3516762" y="3789854"/>
          <a:ext cx="1247394" cy="1247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Учителя - логопеды</a:t>
          </a:r>
        </a:p>
      </dsp:txBody>
      <dsp:txXfrm>
        <a:off x="3516762" y="3789854"/>
        <a:ext cx="1247394" cy="1247394"/>
      </dsp:txXfrm>
    </dsp:sp>
    <dsp:sp modelId="{C0723649-3540-445D-B2E8-FC54BE07E50B}">
      <dsp:nvSpPr>
        <dsp:cNvPr id="0" name=""/>
        <dsp:cNvSpPr/>
      </dsp:nvSpPr>
      <dsp:spPr>
        <a:xfrm>
          <a:off x="1802803" y="1751"/>
          <a:ext cx="4675312" cy="4675312"/>
        </a:xfrm>
        <a:prstGeom prst="circularArrow">
          <a:avLst>
            <a:gd name="adj1" fmla="val 5203"/>
            <a:gd name="adj2" fmla="val 336097"/>
            <a:gd name="adj3" fmla="val 8209756"/>
            <a:gd name="adj4" fmla="val 6449983"/>
            <a:gd name="adj5" fmla="val 60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1867F9-19E4-43C5-93BB-8D4CFB6A6C09}">
      <dsp:nvSpPr>
        <dsp:cNvPr id="0" name=""/>
        <dsp:cNvSpPr/>
      </dsp:nvSpPr>
      <dsp:spPr>
        <a:xfrm>
          <a:off x="1544134" y="2356656"/>
          <a:ext cx="1247394" cy="1247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Учителя коррекционных классов</a:t>
          </a:r>
        </a:p>
      </dsp:txBody>
      <dsp:txXfrm>
        <a:off x="1544134" y="2356656"/>
        <a:ext cx="1247394" cy="1247394"/>
      </dsp:txXfrm>
    </dsp:sp>
    <dsp:sp modelId="{36E400BA-2ADF-40A7-A6A7-245EE43D6B32}">
      <dsp:nvSpPr>
        <dsp:cNvPr id="0" name=""/>
        <dsp:cNvSpPr/>
      </dsp:nvSpPr>
      <dsp:spPr>
        <a:xfrm>
          <a:off x="1802803" y="1751"/>
          <a:ext cx="4675312" cy="4675312"/>
        </a:xfrm>
        <a:prstGeom prst="circularArrow">
          <a:avLst>
            <a:gd name="adj1" fmla="val 5203"/>
            <a:gd name="adj2" fmla="val 336097"/>
            <a:gd name="adj3" fmla="val 12297006"/>
            <a:gd name="adj4" fmla="val 10771411"/>
            <a:gd name="adj5" fmla="val 60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8CCFF8-0428-4D28-A737-3E90730F1F68}">
      <dsp:nvSpPr>
        <dsp:cNvPr id="0" name=""/>
        <dsp:cNvSpPr/>
      </dsp:nvSpPr>
      <dsp:spPr>
        <a:xfrm>
          <a:off x="2297611" y="37692"/>
          <a:ext cx="1247394" cy="1247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Социальные педагоги</a:t>
          </a:r>
        </a:p>
      </dsp:txBody>
      <dsp:txXfrm>
        <a:off x="2297611" y="37692"/>
        <a:ext cx="1247394" cy="1247394"/>
      </dsp:txXfrm>
    </dsp:sp>
    <dsp:sp modelId="{4C91E197-B228-4FBF-BCD3-1AD050CE8E16}">
      <dsp:nvSpPr>
        <dsp:cNvPr id="0" name=""/>
        <dsp:cNvSpPr/>
      </dsp:nvSpPr>
      <dsp:spPr>
        <a:xfrm>
          <a:off x="1802803" y="1751"/>
          <a:ext cx="4675312" cy="4675312"/>
        </a:xfrm>
        <a:prstGeom prst="circularArrow">
          <a:avLst>
            <a:gd name="adj1" fmla="val 5203"/>
            <a:gd name="adj2" fmla="val 336097"/>
            <a:gd name="adj3" fmla="val 16848757"/>
            <a:gd name="adj4" fmla="val 15198991"/>
            <a:gd name="adj5" fmla="val 60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F8AF97-B8FE-495E-B691-B0F289EBB48A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455AC8-ED69-4587-8A3F-262E89C0F6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8226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AC8-ED69-4587-8A3F-262E89C0F6B3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140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7F04-B3C2-4D01-99E5-675D143D66F4}" type="datetimeFigureOut">
              <a:rPr lang="ru-RU" smtClean="0"/>
              <a:pPr/>
              <a:t>15.06.2023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13F9A-97CC-4288-8713-186DD60DC32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7F04-B3C2-4D01-99E5-675D143D66F4}" type="datetimeFigureOut">
              <a:rPr lang="ru-RU" smtClean="0"/>
              <a:pPr/>
              <a:t>15.06.2023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13F9A-97CC-4288-8713-186DD60DC32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7F04-B3C2-4D01-99E5-675D143D66F4}" type="datetimeFigureOut">
              <a:rPr lang="ru-RU" smtClean="0"/>
              <a:pPr/>
              <a:t>15.06.2023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13F9A-97CC-4288-8713-186DD60DC32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print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3794760" y="1267730"/>
            <a:ext cx="155448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3886200" y="1267731"/>
            <a:ext cx="1371600" cy="548640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281" y="2091263"/>
            <a:ext cx="6801440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6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75" y="4682062"/>
            <a:ext cx="6803136" cy="50292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4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  <a:lvl6pPr marL="2286000" indent="0" algn="ctr">
              <a:buNone/>
              <a:defRPr sz="1400"/>
            </a:lvl6pPr>
            <a:lvl7pPr marL="2743200" indent="0" algn="ctr">
              <a:buNone/>
              <a:defRPr sz="1400"/>
            </a:lvl7pPr>
            <a:lvl8pPr marL="3200400" indent="0" algn="ctr">
              <a:buNone/>
              <a:defRPr sz="1400"/>
            </a:lvl8pPr>
            <a:lvl9pPr marL="3657600" indent="0" algn="ctr">
              <a:buNone/>
              <a:defRPr sz="14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3931920" y="1327188"/>
            <a:ext cx="1280160" cy="457200"/>
          </a:xfrm>
        </p:spPr>
        <p:txBody>
          <a:bodyPr/>
          <a:lstStyle>
            <a:lvl1pPr algn="ctr">
              <a:defRPr sz="11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39B48467-B594-4565-A9A2-CEBFC3F3FADF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104936" y="5211060"/>
            <a:ext cx="4429125" cy="228600"/>
          </a:xfrm>
        </p:spPr>
        <p:txBody>
          <a:bodyPr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455190" y="5212080"/>
            <a:ext cx="158391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5FDFC98-D736-4572-88BC-C20C8916B8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9043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48467-B594-4565-A9A2-CEBFC3F3FADF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DFC98-D736-4572-88BC-C20C8916B8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6545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print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3794760" y="1267730"/>
            <a:ext cx="155448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3886200" y="1267731"/>
            <a:ext cx="1371600" cy="548640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17" y="2094309"/>
            <a:ext cx="6803136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6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2718" y="4682062"/>
            <a:ext cx="6803136" cy="50292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31920" y="1325880"/>
            <a:ext cx="1280160" cy="457200"/>
          </a:xfrm>
        </p:spPr>
        <p:txBody>
          <a:bodyPr/>
          <a:lstStyle>
            <a:lvl1pPr algn="ctr">
              <a:defRPr lang="en-US" sz="11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B48467-B594-4565-A9A2-CEBFC3F3FADF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04679" y="5211060"/>
            <a:ext cx="4430268" cy="228600"/>
          </a:xfrm>
        </p:spPr>
        <p:txBody>
          <a:bodyPr/>
          <a:lstStyle>
            <a:lvl1pPr algn="l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3378" y="5211060"/>
            <a:ext cx="1584198" cy="228600"/>
          </a:xfrm>
        </p:spPr>
        <p:txBody>
          <a:bodyPr/>
          <a:lstStyle/>
          <a:p>
            <a:fld id="{C5FDFC98-D736-4572-88BC-C20C8916B8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4288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48467-B594-4565-A9A2-CEBFC3F3FADF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DFC98-D736-4572-88BC-C20C8916B8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237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755898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756581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48467-B594-4565-A9A2-CEBFC3F3FADF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DFC98-D736-4572-88BC-C20C8916B8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0835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48467-B594-4565-A9A2-CEBFC3F3FADF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DFC98-D736-4572-88BC-C20C8916B8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70644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48467-B594-4565-A9A2-CEBFC3F3FADF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DFC98-D736-4572-88BC-C20C8916B8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7093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84147" y="173736"/>
            <a:ext cx="6398514" cy="65105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7392"/>
            <a:ext cx="1823085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976" y="907143"/>
            <a:ext cx="5428856" cy="504371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3085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48467-B594-4565-A9A2-CEBFC3F3FADF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795258" y="6310086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5FDFC98-D736-4572-88BC-C20C8916B8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6868160" y="274320"/>
            <a:ext cx="1988820" cy="630936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20279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7F04-B3C2-4D01-99E5-675D143D66F4}" type="datetimeFigureOut">
              <a:rPr lang="ru-RU" smtClean="0"/>
              <a:pPr/>
              <a:t>15.06.2023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13F9A-97CC-4288-8713-186DD60DC32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3504"/>
            <a:ext cx="1824228" cy="1645920"/>
          </a:xfrm>
        </p:spPr>
        <p:txBody>
          <a:bodyPr anchor="b">
            <a:noAutofit/>
          </a:bodyPr>
          <a:lstStyle>
            <a:lvl1pPr algn="l">
              <a:defRPr sz="24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449" y="173736"/>
            <a:ext cx="6398514" cy="6510528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4228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39B48467-B594-4565-A9A2-CEBFC3F3FADF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9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97546" y="6309360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5FDFC98-D736-4572-88BC-C20C8916B8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6868160" y="274320"/>
            <a:ext cx="1988820" cy="630936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636682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48467-B594-4565-A9A2-CEBFC3F3FADF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DFC98-D736-4572-88BC-C20C8916B8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92897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762000"/>
            <a:ext cx="1771650" cy="5257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762000"/>
            <a:ext cx="6057900" cy="5257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48467-B594-4565-A9A2-CEBFC3F3FADF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DFC98-D736-4572-88BC-C20C8916B8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0971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39FC87-F493-4F23-87E1-0A2F3799E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CD9688-08E7-45A0-8684-9B9446287B66}" type="datetimeFigureOut">
              <a:rPr lang="ru-RU"/>
              <a:pPr>
                <a:defRPr/>
              </a:pPr>
              <a:t>15.06.2023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161B1A-8813-41D8-8EF9-BEB860F0D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9BB4F1-F26E-48E3-9E64-A72F332EE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8903F2-52AE-4D86-A6C4-3973A0CDBE8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807272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5ED24F-021E-46D6-A661-43A777D71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59AF4E-07C9-4EFF-8F8A-9A86E8C42DB7}" type="datetimeFigureOut">
              <a:rPr lang="ru-RU"/>
              <a:pPr>
                <a:defRPr/>
              </a:pPr>
              <a:t>15.06.2023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0B7E0-BB60-4BA1-A31F-235FF9BCB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DF0319-3171-406B-8282-D3A30A7DC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9F8E09-481F-4351-8846-3B5C0D74FFD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365250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C6F350-5FE4-476E-A49B-AE64493C5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EBDC2-5F13-41CF-BCDD-8370EDAB65C2}" type="datetimeFigureOut">
              <a:rPr lang="ru-RU"/>
              <a:pPr>
                <a:defRPr/>
              </a:pPr>
              <a:t>15.06.2023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70C45F-C830-46FA-80A0-4298D8336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9B01C3-AEB3-4CE7-8A82-89D249869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F3B0AC-A6CB-4DD6-9DA2-59568A7214E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60099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89A0B506-FF85-42E5-BC4A-0823742E6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57AF5C-6EFB-458B-89D3-AAE7E8A505C1}" type="datetimeFigureOut">
              <a:rPr lang="ru-RU"/>
              <a:pPr>
                <a:defRPr/>
              </a:pPr>
              <a:t>15.06.2023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921908A8-1130-4379-971C-73A9D957B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CB038E40-5C8B-4157-809F-7B294917F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162C71-CAFA-46A3-8EC5-8741F0AC63F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664355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7A303AE-5405-4D1F-AA95-A66B5FCF0211}"/>
              </a:ext>
            </a:extLst>
          </p:cNvPr>
          <p:cNvSpPr/>
          <p:nvPr userDrawn="1"/>
        </p:nvSpPr>
        <p:spPr>
          <a:xfrm>
            <a:off x="7204472" y="0"/>
            <a:ext cx="2105025" cy="68595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5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452" y="375113"/>
            <a:ext cx="5029549" cy="6688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1"/>
          </p:nvPr>
        </p:nvSpPr>
        <p:spPr>
          <a:xfrm>
            <a:off x="352061" y="1314450"/>
            <a:ext cx="5029549" cy="211455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Рисунок 7"/>
          <p:cNvSpPr>
            <a:spLocks noGrp="1"/>
          </p:cNvSpPr>
          <p:nvPr>
            <p:ph type="pic" sz="quarter" idx="10"/>
          </p:nvPr>
        </p:nvSpPr>
        <p:spPr>
          <a:xfrm>
            <a:off x="5549968" y="365125"/>
            <a:ext cx="2970782" cy="6127750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147597261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17BDEB2-4AD8-43AB-8D0A-1254B2E83B00}"/>
              </a:ext>
            </a:extLst>
          </p:cNvPr>
          <p:cNvSpPr/>
          <p:nvPr userDrawn="1"/>
        </p:nvSpPr>
        <p:spPr>
          <a:xfrm>
            <a:off x="0" y="1"/>
            <a:ext cx="9144000" cy="1825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5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5204A02-6D33-461A-A336-240B74D2E981}"/>
              </a:ext>
            </a:extLst>
          </p:cNvPr>
          <p:cNvSpPr/>
          <p:nvPr userDrawn="1"/>
        </p:nvSpPr>
        <p:spPr>
          <a:xfrm>
            <a:off x="0" y="6492876"/>
            <a:ext cx="9144000" cy="365125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50" dirty="0">
              <a:solidFill>
                <a:schemeClr val="accent3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920820886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793DBE4-A989-4FBE-9E9F-A81E33EC2058}"/>
              </a:ext>
            </a:extLst>
          </p:cNvPr>
          <p:cNvSpPr/>
          <p:nvPr userDrawn="1"/>
        </p:nvSpPr>
        <p:spPr>
          <a:xfrm>
            <a:off x="0" y="1"/>
            <a:ext cx="9144000" cy="1825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5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D7776E4-30B6-445A-BBC8-35E8B66744C1}"/>
              </a:ext>
            </a:extLst>
          </p:cNvPr>
          <p:cNvSpPr/>
          <p:nvPr userDrawn="1"/>
        </p:nvSpPr>
        <p:spPr>
          <a:xfrm>
            <a:off x="0" y="6399214"/>
            <a:ext cx="9144000" cy="458787"/>
          </a:xfrm>
          <a:prstGeom prst="rect">
            <a:avLst/>
          </a:prstGeom>
          <a:solidFill>
            <a:schemeClr val="accent2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5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0"/>
          </p:nvPr>
        </p:nvSpPr>
        <p:spPr>
          <a:xfrm>
            <a:off x="438039" y="593725"/>
            <a:ext cx="4117181" cy="2857398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2000" y="593726"/>
            <a:ext cx="3863962" cy="103887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1"/>
          </p:nvPr>
        </p:nvSpPr>
        <p:spPr>
          <a:xfrm>
            <a:off x="4842273" y="1944689"/>
            <a:ext cx="3863578" cy="4814887"/>
          </a:xfrm>
        </p:spPr>
        <p:txBody>
          <a:bodyPr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Font typeface="Arial" panose="020B0604020202020204" pitchFamily="34" charset="0"/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438151" y="3833813"/>
            <a:ext cx="4117181" cy="2925762"/>
          </a:xfrm>
        </p:spPr>
        <p:txBody>
          <a:bodyPr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14331230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7F04-B3C2-4D01-99E5-675D143D66F4}" type="datetimeFigureOut">
              <a:rPr lang="ru-RU" smtClean="0"/>
              <a:pPr/>
              <a:t>15.06.2023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13F9A-97CC-4288-8713-186DD60DC32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F3276718-2A08-4CEA-9712-41CD3F761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22E44-139F-439D-8B26-C7DCA5057D74}" type="datetimeFigureOut">
              <a:rPr lang="ru-RU"/>
              <a:pPr>
                <a:defRPr/>
              </a:pPr>
              <a:t>15.06.2023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872274DB-5A4E-4B3C-B318-D891855C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82883E70-FDE1-4B32-ADC5-5031EF772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8A2A8-E7E4-4B3C-AFFE-87D9DB2F871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692374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DB46B6EF-95F3-4C62-8EE2-79F2727A4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BFCD8-66B9-4409-AB79-BCB7D9D68EA0}" type="datetimeFigureOut">
              <a:rPr lang="ru-RU"/>
              <a:pPr>
                <a:defRPr/>
              </a:pPr>
              <a:t>15.06.2023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D98CF345-7EA7-43AB-B5D9-196BFB364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FC76F934-D910-4A03-8A95-F70F26AD1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E08DBD-BD9B-41B7-8853-FC4C35180B3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901880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F95F9A8E-999F-4CC0-A927-469F2D08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4B2A5-7C17-4710-A735-678B6F75A06E}" type="datetimeFigureOut">
              <a:rPr lang="ru-RU"/>
              <a:pPr>
                <a:defRPr/>
              </a:pPr>
              <a:t>15.06.2023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54B4B124-DEDC-4775-8189-BCBA2EE45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DCAC8946-656C-47D9-8467-4968539C9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F2AD83-13E9-4A14-ACF0-97F26269FCB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081684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4DDFB88D-464D-4587-9111-F81B8065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A5A2D-5946-4389-A318-C5889229586B}" type="datetimeFigureOut">
              <a:rPr lang="ru-RU"/>
              <a:pPr>
                <a:defRPr/>
              </a:pPr>
              <a:t>15.06.2023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5780F651-5A45-41EF-9D3C-E65E143CA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4B7D7129-FA81-48E4-AC9C-33B67ADF6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3A4A45-8B34-4D7F-A813-BC467894FD8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284722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1F8961E5-11EF-454D-9342-214E3D0C8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921E8-7F3E-40DC-B671-364A7539A034}" type="datetimeFigureOut">
              <a:rPr lang="ru-RU"/>
              <a:pPr>
                <a:defRPr/>
              </a:pPr>
              <a:t>15.06.2023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C4270881-A434-4E09-802F-7360073D2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E111A907-B88B-4433-ACBF-6703CC856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A5E139-26F8-4A3F-9D07-296817964DB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208552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6BFD89-A94E-4173-9E84-A39D48566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85DFF-50D9-4059-8D41-1DD80C98CFEA}" type="datetimeFigureOut">
              <a:rPr lang="ru-RU"/>
              <a:pPr>
                <a:defRPr/>
              </a:pPr>
              <a:t>15.06.2023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7A1B78-7284-473F-B594-05C5814CF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E01F73-677F-424B-A024-7E4DCCBBB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B7D13A-E957-4E93-B4BD-B2C68F4F3FE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895220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C60FE6-5475-4F36-B594-020ED34D0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C52CCE-868D-452A-AB61-9F6803AF21C3}" type="datetimeFigureOut">
              <a:rPr lang="ru-RU"/>
              <a:pPr>
                <a:defRPr/>
              </a:pPr>
              <a:t>15.06.2023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365CB1-530F-41C7-9C98-CF88EA05B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D3D1B7-08C8-4C22-A072-707A3C4B5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D2AC3B-7024-4348-855A-70324D9A3ED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920723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703122-7D27-4F26-A177-A562E2B8C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764271-A638-4928-94BF-CD58D8E9CB65}" type="datetimeFigureOut">
              <a:rPr lang="ru-RU"/>
              <a:pPr>
                <a:defRPr/>
              </a:pPr>
              <a:t>15.06.2023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8AC85E-DD86-435D-9B2F-BF2C8876B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8A4691-5F83-4203-9611-3BB19503C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78CC1-4F47-4F4E-B7F4-0441E1E03E8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560843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C51CF5-324C-4172-93B7-79F61FFA6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79F7E-3F1A-440B-AC16-E41286294B9A}" type="datetimeFigureOut">
              <a:rPr lang="ru-RU"/>
              <a:pPr>
                <a:defRPr/>
              </a:pPr>
              <a:t>15.06.2023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49564E-A95B-416A-80F8-BF1F06592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59F910-57CE-4EEC-9836-2E239081C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D76EBD-B1A3-4916-A547-C2F6D2DD22B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69361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8BD44-8269-4161-8982-02A17CCAE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EF342-9C86-48D9-B12C-4A08E03438D6}" type="datetimeFigureOut">
              <a:rPr lang="ru-RU"/>
              <a:pPr>
                <a:defRPr/>
              </a:pPr>
              <a:t>15.06.2023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662AA0-B164-4697-8DDD-78BB80433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6A24D3-B42A-440F-B22B-336DA0E33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4880F-645F-452A-9ABC-A7732903096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48627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7F04-B3C2-4D01-99E5-675D143D66F4}" type="datetimeFigureOut">
              <a:rPr lang="ru-RU" smtClean="0"/>
              <a:pPr/>
              <a:t>15.06.2023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13F9A-97CC-4288-8713-186DD60DC32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8302FEBF-4FC7-4857-844C-698B6A770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0A9BEF-D6A6-40DC-99D4-70D7A2DE2EB8}" type="datetimeFigureOut">
              <a:rPr lang="ru-RU"/>
              <a:pPr>
                <a:defRPr/>
              </a:pPr>
              <a:t>15.06.2023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419D7227-A18E-48D5-84FF-685F36EB2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1E23BA3C-013F-441D-984B-60C2D1259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523A7-62D6-4282-867A-F4E4A5DABAA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700040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A64AA661-1CE5-46D2-B5FA-3EBB985E1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89A58-2644-4A00-9F08-C84D72A921F6}" type="datetimeFigureOut">
              <a:rPr lang="ru-RU"/>
              <a:pPr>
                <a:defRPr/>
              </a:pPr>
              <a:t>15.06.2023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0196D583-5301-43A0-B0E9-21BB1C1AB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3E04CFD1-91B9-43F5-89B1-98132360B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5CE1A-8B4C-45B9-9C92-54EB3852D52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594899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07C5733A-8266-48D2-86F0-F2DF1D7A7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88429-1A39-4126-B700-D3EC9175243D}" type="datetimeFigureOut">
              <a:rPr lang="ru-RU"/>
              <a:pPr>
                <a:defRPr/>
              </a:pPr>
              <a:t>15.06.2023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E21063C5-E557-440E-A8C1-E523CF148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ED09CEEF-FDF3-4021-A92D-CE2C5F4C7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2474F-E6A7-4E80-B9D3-D89125EF9A3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398547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C0E4075B-8913-4918-A015-BC97F04B6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3FFB2-C740-4DE4-B391-091022AA3EEB}" type="datetimeFigureOut">
              <a:rPr lang="ru-RU"/>
              <a:pPr>
                <a:defRPr/>
              </a:pPr>
              <a:t>15.06.2023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40164434-C6A1-4A96-895B-D40C45DCD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78726973-7714-4887-8921-C1EEB7B97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CEE2A-2480-486E-9CA5-5E4200D6704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550927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2333BE1F-532B-435D-A652-41422AE30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298D4-0FD2-4FB5-9F75-9CB32B0F97BA}" type="datetimeFigureOut">
              <a:rPr lang="ru-RU"/>
              <a:pPr>
                <a:defRPr/>
              </a:pPr>
              <a:t>15.06.2023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1B2ACF15-4752-4B47-8961-D09185CA7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49A4535A-7AE1-4C80-8AF9-E4A5C9973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637EA-8C89-44A0-B439-C1B8986DAFB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809089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68A2EB52-54AB-4FCE-9265-434DE501C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90908-2956-4EC9-B12F-9E84885808A4}" type="datetimeFigureOut">
              <a:rPr lang="ru-RU"/>
              <a:pPr>
                <a:defRPr/>
              </a:pPr>
              <a:t>15.06.2023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668F78E0-505D-4468-97BC-674C96D4A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22DE3C40-30EA-4151-9F89-282C1BF12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B1D5F-1D5C-44A6-ACB4-14DB93D6E00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243650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5A7D3A-85F6-4546-B4F1-657516322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AD348C-E7AB-4028-886C-0AAD302F7544}" type="datetimeFigureOut">
              <a:rPr lang="ru-RU"/>
              <a:pPr>
                <a:defRPr/>
              </a:pPr>
              <a:t>15.06.2023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DEA37D-4E20-46BC-8D2F-AF1777371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E94D47-6CDC-43C6-BEE2-5B08E4F8A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43135E-AC35-4FEC-9DBC-E5C7B3CDFE3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973264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9C3308-9C88-4D68-8BC8-CFE2E0AEC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8B935-CD0C-4C4E-B72D-A90AFEB42CA2}" type="datetimeFigureOut">
              <a:rPr lang="ru-RU"/>
              <a:pPr>
                <a:defRPr/>
              </a:pPr>
              <a:t>15.06.2023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E04194-54BF-4D67-8E63-E1081C9AF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631619-C4E9-4065-8728-658C672F9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E0AD1-8713-4BB2-AD21-73B97FDDD80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387367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970098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603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7F04-B3C2-4D01-99E5-675D143D66F4}" type="datetimeFigureOut">
              <a:rPr lang="ru-RU" smtClean="0"/>
              <a:pPr/>
              <a:t>15.06.2023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13F9A-97CC-4288-8713-186DD60DC32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3851347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2196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2416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6307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7386039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0387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763213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98987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9611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9FB4D-CFD6-4B64-B9DC-3E4B564FAFAB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1EE95-7CAC-4859-9F58-42FE148CA2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087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7F04-B3C2-4D01-99E5-675D143D66F4}" type="datetimeFigureOut">
              <a:rPr lang="ru-RU" smtClean="0"/>
              <a:pPr/>
              <a:t>15.06.2023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13F9A-97CC-4288-8713-186DD60DC32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9FB4D-CFD6-4B64-B9DC-3E4B564FAFAB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1EE95-7CAC-4859-9F58-42FE148CA2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42809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9FB4D-CFD6-4B64-B9DC-3E4B564FAFAB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1EE95-7CAC-4859-9F58-42FE148CA2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6275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9FB4D-CFD6-4B64-B9DC-3E4B564FAFAB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1EE95-7CAC-4859-9F58-42FE148CA2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9539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9FB4D-CFD6-4B64-B9DC-3E4B564FAFAB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1EE95-7CAC-4859-9F58-42FE148CA2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1680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9FB4D-CFD6-4B64-B9DC-3E4B564FAFAB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1EE95-7CAC-4859-9F58-42FE148CA2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8819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9FB4D-CFD6-4B64-B9DC-3E4B564FAFAB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1EE95-7CAC-4859-9F58-42FE148CA2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6749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9FB4D-CFD6-4B64-B9DC-3E4B564FAFAB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1EE95-7CAC-4859-9F58-42FE148CA2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5920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9FB4D-CFD6-4B64-B9DC-3E4B564FAFAB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1EE95-7CAC-4859-9F58-42FE148CA2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8467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9FB4D-CFD6-4B64-B9DC-3E4B564FAFAB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1EE95-7CAC-4859-9F58-42FE148CA2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8654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9FB4D-CFD6-4B64-B9DC-3E4B564FAFAB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1EE95-7CAC-4859-9F58-42FE148CA2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289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7F04-B3C2-4D01-99E5-675D143D66F4}" type="datetimeFigureOut">
              <a:rPr lang="ru-RU" smtClean="0"/>
              <a:pPr/>
              <a:t>15.06.2023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13F9A-97CC-4288-8713-186DD60DC32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C7EC52-65F4-44BB-A89D-923537DAB5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A65DDAF-1037-4CF8-9915-69AA2D872B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5A7857-52D0-476D-972B-69C9F9A45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CAB86-95F2-43EA-8332-F48AA8BFC18D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2427E8-FF09-4A03-B0CF-F56D13AF0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8D1CE1-6D79-4621-8027-7BE2975F7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1440B-17BF-446E-9B67-F25DB98F85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019601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381092-667E-4246-B549-FF09359AB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27E015-E2C0-46F0-8EDD-4D45936BB9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C7B129-FE95-4D81-8A6C-08126712D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CAB86-95F2-43EA-8332-F48AA8BFC18D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AE3B7F-655B-49A6-AA74-1E28C4655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F55633-C2D6-44CF-B5AB-8FAA8A512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1440B-17BF-446E-9B67-F25DB98F85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33209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98B885-5787-4989-AD10-820C9AC6D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02BD5C-310E-4802-A947-741B0EF102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74192B-80D1-4F05-B8E9-1C725D307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CAB86-95F2-43EA-8332-F48AA8BFC18D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0A1DD4-8B01-4B09-AFA9-62D412D11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63D857-E1AC-46C8-9B14-A72AFB8E1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1440B-17BF-446E-9B67-F25DB98F85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6456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CCB6A8-0E2F-43CE-BB3D-831CAF567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7F8F1C-A9B4-40EA-B461-7B0CFEE224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4737B66-6DA4-4C4A-89A6-789BF2B4C4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2514E95-FE2B-4DAF-9458-A7F4F5A9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CAB86-95F2-43EA-8332-F48AA8BFC18D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C945C0-7491-4EFA-B51E-E221B6D1F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FFC5570-DC9A-41B0-956E-9159192B1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1440B-17BF-446E-9B67-F25DB98F85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319757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A09EE8-E5A5-4DAE-9081-80F46AB2E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9FB85B-C8E9-4FFD-94D2-00198ECB79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1F51B8A-AC25-4BCE-AFED-67FCC303A9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81A1A48-5584-44FE-AB12-F4E8B99B83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AE2B7F1-CCC2-4784-AADE-638F99CCD9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93F1618-324C-431B-8177-6EB63ED24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CAB86-95F2-43EA-8332-F48AA8BFC18D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BD46A21-7F05-4BF2-8C23-E1182F077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B73C5F4-5254-42AB-B22A-BB3A2464E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1440B-17BF-446E-9B67-F25DB98F85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64785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F72F74-B3C5-4442-9199-0C5B56DCC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FCC8FD5-9372-4501-BAFA-B74AD53FB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CAB86-95F2-43EA-8332-F48AA8BFC18D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64D0850-188B-49AC-A761-C1843AFC3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E548B9A-74EC-4FE2-96FD-F0BC6688D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1440B-17BF-446E-9B67-F25DB98F85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3574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C0E895D-A4D8-4FFC-B3D2-3703D1ED1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CAB86-95F2-43EA-8332-F48AA8BFC18D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D06D838-D0C7-4AC9-AD20-48CBAA267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AF665FC-271B-4C23-AB6E-8E4B18C14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1440B-17BF-446E-9B67-F25DB98F85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9433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D97880-AFEE-4A3C-82FD-6F857A612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02E962-77AA-40A2-B628-8A24419BB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55B033-D4E6-49CF-9EB2-0FC223791B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59983C-6E5A-4E38-BFE3-0FE2F9628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CAB86-95F2-43EA-8332-F48AA8BFC18D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E33019-5DF4-442C-AED4-72C74A81F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752C58-2B39-49CA-9BAE-13F1660AA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1440B-17BF-446E-9B67-F25DB98F85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24808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66AC2D-665F-4EC3-8823-C9BC519D7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8CBD605-CAF5-42CA-A424-58E1FACB58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77EA505-CE4F-4712-AF2E-D41B051534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9E78160-1658-44B8-A3AF-F81B655FB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CAB86-95F2-43EA-8332-F48AA8BFC18D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7E5716-BB95-4A0B-AF97-B91D2A875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3D3D01-EAE1-4D01-8FCC-3DFA8F950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1440B-17BF-446E-9B67-F25DB98F85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50727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2863D5-3096-4347-854F-7A740CBEF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FFF483-D36B-4914-974E-9B1F4A2715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9920CF-3547-4173-8544-C231F731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CAB86-95F2-43EA-8332-F48AA8BFC18D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201F39-A7BF-4384-8D4B-6BCA333BF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E1CE3D-A25C-4288-8118-0837E1547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1440B-17BF-446E-9B67-F25DB98F85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466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7F04-B3C2-4D01-99E5-675D143D66F4}" type="datetimeFigureOut">
              <a:rPr lang="ru-RU" smtClean="0"/>
              <a:pPr/>
              <a:t>15.06.2023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13F9A-97CC-4288-8713-186DD60DC32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7604E75-E8CA-4991-BEF9-F449F433C2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729AA61-B47F-4885-8626-466ECE53E8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BAC2A5-BD7B-468F-ACC6-86BEDBCB0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CAB86-95F2-43EA-8332-F48AA8BFC18D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65DB1B-5915-4199-8F9B-629935582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DE1B6E-48B9-41E1-84BE-533F3951E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1440B-17BF-446E-9B67-F25DB98F85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796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7F04-B3C2-4D01-99E5-675D143D66F4}" type="datetimeFigureOut">
              <a:rPr lang="ru-RU" smtClean="0"/>
              <a:pPr/>
              <a:t>15.06.2023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13F9A-97CC-4288-8713-186DD60DC32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4.xml"/><Relationship Id="rId16" Type="http://schemas.openxmlformats.org/officeDocument/2006/relationships/hyperlink" Target="https://presentation-creation.ru/" TargetMode="Externa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A7F04-B3C2-4D01-99E5-675D143D66F4}" type="datetimeFigureOut">
              <a:rPr lang="ru-RU" smtClean="0"/>
              <a:pPr/>
              <a:t>15.06.2023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713F9A-97CC-4288-8713-186DD60DC32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022" y="173736"/>
            <a:ext cx="8791956" cy="6510528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642594"/>
            <a:ext cx="768096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103120"/>
            <a:ext cx="768096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4768" y="6309360"/>
            <a:ext cx="20574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9B48467-B594-4565-A9A2-CEBFC3F3FADF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6896" y="6309360"/>
            <a:ext cx="3950208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23382" y="6309360"/>
            <a:ext cx="10972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5FDFC98-D736-4572-88BC-C20C8916B8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8726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94842CF8-AAFE-4D57-A32C-06BF5B4F87B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A093AFDE-9DD5-4A34-A15D-A18D75E15BC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1257A1-3628-4540-A8B2-D5DE3DC563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2593178-6CCB-43B5-86F5-923ADD899434}" type="datetimeFigureOut">
              <a:rPr lang="ru-RU"/>
              <a:pPr>
                <a:defRPr/>
              </a:pPr>
              <a:t>15.06.2023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DBEE06-88E5-4751-9D7B-7CC8C03C6A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D21CE0-D000-4102-A48E-A23DAEF3D5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1AF0C98B-B59A-46AB-B030-EAC4C4E5FF03}" type="slidenum">
              <a:rPr lang="ru-RU" altLang="ru-RU"/>
              <a:pPr/>
              <a:t>‹#›</a:t>
            </a:fld>
            <a:endParaRPr lang="ru-RU" altLang="ru-RU"/>
          </a:p>
        </p:txBody>
      </p:sp>
      <p:pic>
        <p:nvPicPr>
          <p:cNvPr id="1031" name="Рисунок 7">
            <a:hlinkClick r:id="rId16"/>
            <a:extLst>
              <a:ext uri="{FF2B5EF4-FFF2-40B4-BE49-F238E27FC236}">
                <a16:creationId xmlns:a16="http://schemas.microsoft.com/office/drawing/2014/main" id="{A86074DF-DFD5-422C-949E-DD8E3B2DED9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5350" y="366714"/>
            <a:ext cx="56792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7311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F2A03479-0541-4D0A-B198-D687D14C93A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5CA68194-5247-4B8D-BCF6-119BB8FCF33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442C6B-DEE3-4483-B30C-546A399B82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F5E731D-081C-4D06-830E-900515DC7A3B}" type="datetimeFigureOut">
              <a:rPr lang="ru-RU"/>
              <a:pPr>
                <a:defRPr/>
              </a:pPr>
              <a:t>15.06.2023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F5CC2D-0972-4E25-B748-B5C43AA63C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42EA1C-F8BF-4BD5-B445-AFD05194A2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A79FD4C-E9E6-4679-9FB6-27D7A9EAFA0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89668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16976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9FB4D-CFD6-4B64-B9DC-3E4B564FAFAB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1EE95-7CAC-4859-9F58-42FE148CA2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845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2F2AD8-4F86-40B8-A981-479BCD3CF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17832E-F22F-4E9C-AF80-8CB5AE6214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3173CC-86FA-4C28-A0AB-F688BB7922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CAB86-95F2-43EA-8332-F48AA8BFC18D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F13FA5-6A3C-4232-94CF-84C11EDA3A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533549-C443-4059-A342-AEA3A077C9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1440B-17BF-446E-9B67-F25DB98F85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817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166.png"/><Relationship Id="rId7" Type="http://schemas.openxmlformats.org/officeDocument/2006/relationships/image" Target="../media/image170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Relationship Id="rId9" Type="http://schemas.openxmlformats.org/officeDocument/2006/relationships/image" Target="../media/image172.pn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k.com/rimckungur" TargetMode="Externa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k.com/rimckungur" TargetMode="Externa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k.com/rimckungur" TargetMode="Externa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k.com/rimckungur" TargetMode="Externa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pn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36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36.jpe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36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0.jpeg"/><Relationship Id="rId7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6.png"/><Relationship Id="rId4" Type="http://schemas.openxmlformats.org/officeDocument/2006/relationships/image" Target="../media/image11.jpeg"/><Relationship Id="rId9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8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5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90.png"/><Relationship Id="rId4" Type="http://schemas.openxmlformats.org/officeDocument/2006/relationships/image" Target="../media/image89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9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3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02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8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7.jpeg"/><Relationship Id="rId4" Type="http://schemas.openxmlformats.org/officeDocument/2006/relationships/image" Target="../media/image126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5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5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5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5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5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5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5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4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4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4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4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4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4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49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4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4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4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46.jpe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48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forms.yandex.ru/cloud/647ea548d04688192fc7eb13/" TargetMode="External"/><Relationship Id="rId4" Type="http://schemas.openxmlformats.org/officeDocument/2006/relationships/image" Target="../media/image149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150.jpeg"/><Relationship Id="rId7" Type="http://schemas.openxmlformats.org/officeDocument/2006/relationships/image" Target="../media/image15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160.png"/><Relationship Id="rId7" Type="http://schemas.openxmlformats.org/officeDocument/2006/relationships/image" Target="../media/image163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52.png"/><Relationship Id="rId9" Type="http://schemas.openxmlformats.org/officeDocument/2006/relationships/image" Target="../media/image1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348880"/>
            <a:ext cx="7772400" cy="3857652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Расширенное заседание Муниципального экспертного методического совета 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</a:b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«О деятельности муниципальной методической службы в контексте реализации муниципальной методической темы 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</a:b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в 2022-2023 учебном году, приоритетных направлений системы образования 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</a:b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в 2023 году»</a:t>
            </a:r>
          </a:p>
        </p:txBody>
      </p:sp>
      <p:pic>
        <p:nvPicPr>
          <p:cNvPr id="1026" name="Picture 2" descr="imgonline-com-ua-Transparent-backgr-OQMzZ7PljIBd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218421"/>
            <a:ext cx="1918566" cy="191856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2F52EF-2F54-41C0-89FA-135BA600F06B}"/>
              </a:ext>
            </a:extLst>
          </p:cNvPr>
          <p:cNvSpPr txBox="1"/>
          <p:nvPr/>
        </p:nvSpPr>
        <p:spPr>
          <a:xfrm>
            <a:off x="755576" y="568134"/>
            <a:ext cx="23042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15 июня 2023 года</a:t>
            </a:r>
          </a:p>
          <a:p>
            <a:pPr algn="ctr"/>
            <a:endParaRPr lang="ru-RU" sz="2000" b="1" dirty="0">
              <a:solidFill>
                <a:srgbClr val="002060"/>
              </a:solidFill>
            </a:endParaRP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13.00-15.00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EE9A2F-6D39-4589-8B6A-95DFF85AC5A6}"/>
              </a:ext>
            </a:extLst>
          </p:cNvPr>
          <p:cNvSpPr txBox="1"/>
          <p:nvPr/>
        </p:nvSpPr>
        <p:spPr>
          <a:xfrm>
            <a:off x="6084168" y="203160"/>
            <a:ext cx="23042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Конференц-зал Управления образования</a:t>
            </a:r>
          </a:p>
          <a:p>
            <a:pPr algn="ctr"/>
            <a:endParaRPr lang="ru-RU" sz="2000" b="1" dirty="0">
              <a:solidFill>
                <a:srgbClr val="002060"/>
              </a:solidFill>
            </a:endParaRP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Яндекс Телемост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52090" y="905774"/>
            <a:ext cx="3795623" cy="558991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29957" y="1656272"/>
            <a:ext cx="337621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КОНКУРС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методических разработок разновозрастного взаимодействия в процессе трудовой деятельности «За руку с малышом!»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ИЗУЧЕНИЕ МАТЕРИАЛОВ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статьи К.Д. Ушинского «Труд в его психическом и воспитательном значении»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+ 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РЕШЕНИЕ КРОССВОРДА на платформе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Online Test Pad 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по содержанию статьи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ВИДЕОСАЛОН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«Трудимся вместе!» съёмка образовательных ситуаций совместного труда младших и старших дошкольников 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07147" y="904781"/>
            <a:ext cx="3795623" cy="558991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06BA0E-B5A1-4DD7-9AE4-D485675430FD}"/>
              </a:ext>
            </a:extLst>
          </p:cNvPr>
          <p:cNvSpPr txBox="1"/>
          <p:nvPr/>
        </p:nvSpPr>
        <p:spPr>
          <a:xfrm>
            <a:off x="552091" y="946711"/>
            <a:ext cx="3778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дистанционный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06BA0E-B5A1-4DD7-9AE4-D485675430FD}"/>
              </a:ext>
            </a:extLst>
          </p:cNvPr>
          <p:cNvSpPr txBox="1"/>
          <p:nvPr/>
        </p:nvSpPr>
        <p:spPr>
          <a:xfrm>
            <a:off x="4747268" y="932231"/>
            <a:ext cx="3775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очный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06BA0E-B5A1-4DD7-9AE4-D485675430FD}"/>
              </a:ext>
            </a:extLst>
          </p:cNvPr>
          <p:cNvSpPr txBox="1"/>
          <p:nvPr/>
        </p:nvSpPr>
        <p:spPr>
          <a:xfrm>
            <a:off x="1404298" y="304227"/>
            <a:ext cx="6409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ФОРМАТ ВЗАИМОДЕЙСТВИЯ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C71559-0677-4A39-86DD-3A24118FAD0E}"/>
              </a:ext>
            </a:extLst>
          </p:cNvPr>
          <p:cNvSpPr txBox="1"/>
          <p:nvPr/>
        </p:nvSpPr>
        <p:spPr>
          <a:xfrm>
            <a:off x="4904509" y="1645920"/>
            <a:ext cx="3374967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ИНТЕРАКТИВ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«Духовно-нравственный компонент в направлениях рабочей программы воспитания»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СЕМИНАР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«Трудовое воспитание сегодня: традиционные и инновационные практики»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ПРАКТИКУМ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«Идеи К.Д. Ушинского в работе современного педагога»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ПРАКТИКУМ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«Мы умеем – мы научимся», анализ образовательных ситуаций разновозрастного взаимодействия по материалам видеосалона «Трудимся вместе!»</a:t>
            </a:r>
            <a:endParaRPr kumimoji="0" lang="ru-RU" sz="1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ПРЕЗЕНТАЦИЯ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направлений, которые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участники считают актуальными для проработки в следующем учебном году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D3B817-F590-45F3-86DE-0CAF75622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8484" y="66601"/>
            <a:ext cx="6923112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На уровне общего образования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FCFF1F-7F52-42BB-885F-03BE86322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6407" y="-58571"/>
            <a:ext cx="1194920" cy="11949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C9D716-3392-4492-B984-1E12BDDD37B9}"/>
              </a:ext>
            </a:extLst>
          </p:cNvPr>
          <p:cNvSpPr txBox="1"/>
          <p:nvPr/>
        </p:nvSpPr>
        <p:spPr>
          <a:xfrm>
            <a:off x="484223" y="622028"/>
            <a:ext cx="1468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НПА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7AFF20-DBEC-42AD-B0E0-26CBE302E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492" y="898068"/>
            <a:ext cx="2530260" cy="3378855"/>
          </a:xfrm>
          <a:prstGeom prst="rect">
            <a:avLst/>
          </a:prstGeom>
          <a:effectLst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17E184-0AC2-4AFA-AC79-7044190137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202" y="1209601"/>
            <a:ext cx="2541939" cy="337885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AB69226-42F1-4FB3-927F-D42A2A902E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40" y="3260153"/>
            <a:ext cx="2588172" cy="344389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963AE73-3A16-493C-87E8-B5FF082F0DA0}"/>
              </a:ext>
            </a:extLst>
          </p:cNvPr>
          <p:cNvSpPr txBox="1"/>
          <p:nvPr/>
        </p:nvSpPr>
        <p:spPr>
          <a:xfrm>
            <a:off x="2269228" y="3642079"/>
            <a:ext cx="2105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Актуализация </a:t>
            </a:r>
          </a:p>
          <a:p>
            <a:pPr algn="ctr"/>
            <a:r>
              <a:rPr lang="ru-RU" b="1" dirty="0">
                <a:solidFill>
                  <a:srgbClr val="C00000"/>
                </a:solidFill>
              </a:rPr>
              <a:t>ОПП, РПВ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A270B0D-2A93-4987-9E52-47338F26C50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818" t="18595" r="37510" b="4877"/>
          <a:stretch/>
        </p:blipFill>
        <p:spPr>
          <a:xfrm>
            <a:off x="4144429" y="1306203"/>
            <a:ext cx="2875843" cy="3467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E1978DB-5AFE-44D8-9278-45CD01491B4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891" t="13765" r="37904" b="12855"/>
          <a:stretch/>
        </p:blipFill>
        <p:spPr>
          <a:xfrm>
            <a:off x="6049698" y="1897000"/>
            <a:ext cx="2963883" cy="3467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5F1475F-9565-470B-B242-8A5275FB7CA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891" t="17240" r="38018" b="19379"/>
          <a:stretch/>
        </p:blipFill>
        <p:spPr>
          <a:xfrm>
            <a:off x="4360800" y="3487505"/>
            <a:ext cx="3120960" cy="31625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065A66A-C9D3-4AE4-982E-70DF9ABE94A6}"/>
              </a:ext>
            </a:extLst>
          </p:cNvPr>
          <p:cNvSpPr txBox="1"/>
          <p:nvPr/>
        </p:nvSpPr>
        <p:spPr>
          <a:xfrm>
            <a:off x="5218810" y="6333093"/>
            <a:ext cx="3944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Вебинары, семинары, консультации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6C59C83-5900-45EB-8A61-A8CF9EFEE4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9583" y="4378582"/>
            <a:ext cx="1473661" cy="14736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903B0A1-4EC1-4CD2-9196-C57A58EEB8F5}"/>
              </a:ext>
            </a:extLst>
          </p:cNvPr>
          <p:cNvSpPr txBox="1"/>
          <p:nvPr/>
        </p:nvSpPr>
        <p:spPr>
          <a:xfrm>
            <a:off x="2260029" y="5785383"/>
            <a:ext cx="2147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Подготовка локальных актов</a:t>
            </a:r>
          </a:p>
        </p:txBody>
      </p:sp>
    </p:spTree>
    <p:extLst>
      <p:ext uri="{BB962C8B-B14F-4D97-AF65-F5344CB8AC3E}">
        <p14:creationId xmlns:p14="http://schemas.microsoft.com/office/powerpoint/2010/main" val="113920748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357166"/>
            <a:ext cx="8501122" cy="6215106"/>
          </a:xfrm>
        </p:spPr>
        <p:txBody>
          <a:bodyPr/>
          <a:lstStyle/>
          <a:p>
            <a:pPr>
              <a:buNone/>
            </a:pPr>
            <a:endParaRPr lang="ru-RU" dirty="0"/>
          </a:p>
          <a:p>
            <a:pPr>
              <a:buNone/>
            </a:pPr>
            <a:endParaRPr lang="ru-RU" dirty="0"/>
          </a:p>
          <a:p>
            <a:pPr algn="ctr">
              <a:buNone/>
            </a:pPr>
            <a:r>
              <a:rPr lang="ru-RU" sz="8800" dirty="0">
                <a:solidFill>
                  <a:schemeClr val="accent1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      </a:t>
            </a:r>
            <a:r>
              <a:rPr lang="ru-RU" sz="7200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Благодарю за     	 внимание к </a:t>
            </a:r>
          </a:p>
          <a:p>
            <a:pPr algn="ctr">
              <a:buNone/>
            </a:pPr>
            <a:r>
              <a:rPr lang="ru-RU" sz="7200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блиц-презентации</a:t>
            </a:r>
          </a:p>
        </p:txBody>
      </p:sp>
      <p:pic>
        <p:nvPicPr>
          <p:cNvPr id="5" name="Picture 2" descr="C:\Documents and Settings\Преподаватель\Рабочий стол\ЗВЯГИНА\МЕТОДСЕТЬ\2020-2021\МЭМС\ИТОГОВЫЙ\Картинки\Восклиц.зна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63888" y="260648"/>
            <a:ext cx="1839914" cy="18399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626679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00174"/>
            <a:ext cx="7772400" cy="3857652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СООБЩЕНИЕ-АНАЛИЗ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</a:b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«Об исполнении Плана муниципальных методических мероприятий, посвященных 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</a:b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200-летию со дня рождения К.Д. Ушинского, 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</a:b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в рамках Года педагога и наставника»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43372" y="5643578"/>
            <a:ext cx="4700598" cy="852478"/>
          </a:xfrm>
        </p:spPr>
        <p:txBody>
          <a:bodyPr>
            <a:noAutofit/>
          </a:bodyPr>
          <a:lstStyle/>
          <a:p>
            <a:pPr algn="r"/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Звягина Евгения Сергеевна,</a:t>
            </a:r>
          </a:p>
          <a:p>
            <a:pPr algn="r"/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заместитель директора МАУ «ЦРО»</a:t>
            </a:r>
          </a:p>
          <a:p>
            <a:pPr algn="r"/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15 июня 2023 года</a:t>
            </a:r>
          </a:p>
          <a:p>
            <a:endParaRPr lang="ru-RU" sz="1600" dirty="0"/>
          </a:p>
        </p:txBody>
      </p:sp>
      <p:pic>
        <p:nvPicPr>
          <p:cNvPr id="1026" name="Picture 2" descr="imgonline-com-ua-Transparent-backgr-OQMzZ7PljIBd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2717" y="188640"/>
            <a:ext cx="1918566" cy="191856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0949976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D3B817-F590-45F3-86DE-0CAF75622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88" y="160337"/>
            <a:ext cx="6923112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Утвержден решением МЭМС - 22.12.2022г.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CA541E-A0D4-4F6A-95D4-55A6A94E8B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9E1472-AA01-4267-A856-5801B47AE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557777"/>
            <a:ext cx="5216215" cy="3688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FCFF1F-7F52-42BB-885F-03BE86322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-97491"/>
            <a:ext cx="1194920" cy="11949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4EA802-07D3-432A-AD03-14E33CC1DD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3711" y="3001466"/>
            <a:ext cx="5230209" cy="3698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6414104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D3B817-F590-45F3-86DE-0CAF75622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41934"/>
            <a:ext cx="6923112" cy="820391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Вне времени!</a:t>
            </a:r>
          </a:p>
        </p:txBody>
      </p:sp>
      <p:graphicFrame>
        <p:nvGraphicFramePr>
          <p:cNvPr id="9" name="Таблица 9">
            <a:extLst>
              <a:ext uri="{FF2B5EF4-FFF2-40B4-BE49-F238E27FC236}">
                <a16:creationId xmlns:a16="http://schemas.microsoft.com/office/drawing/2014/main" id="{8F5A51D4-CB78-4E62-A1F3-A2BC7A65AF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3904273"/>
              </p:ext>
            </p:extLst>
          </p:nvPr>
        </p:nvGraphicFramePr>
        <p:xfrm>
          <a:off x="457200" y="1015632"/>
          <a:ext cx="8229600" cy="414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2472">
                  <a:extLst>
                    <a:ext uri="{9D8B030D-6E8A-4147-A177-3AD203B41FA5}">
                      <a16:colId xmlns:a16="http://schemas.microsoft.com/office/drawing/2014/main" val="2943720142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626074619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1184635704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526557385"/>
                    </a:ext>
                  </a:extLst>
                </a:gridCol>
                <a:gridCol w="1090464">
                  <a:extLst>
                    <a:ext uri="{9D8B030D-6E8A-4147-A177-3AD203B41FA5}">
                      <a16:colId xmlns:a16="http://schemas.microsoft.com/office/drawing/2014/main" val="27767293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Дата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Наименование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Определяющая цитата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Содержание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Кол-во участников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54978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30.01-13.02.2023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 педагогических видеоразмышлений «Вне времени!» (в рамках муниципального конкурса «Учитель года-2023»)</a:t>
                      </a:r>
                    </a:p>
                    <a:p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«Методы мои – народность, общественное воспитание, жизнь и устремленность»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Видеролик</a:t>
                      </a:r>
                      <a:r>
                        <a:rPr lang="ru-RU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демонстрация профессионально-личностных размышлений и убеждений педагогических работников по вопросам применения традиционных и инновационных методов воспитания детей и молодежи. Номинации:</a:t>
                      </a:r>
                    </a:p>
                    <a:p>
                      <a:r>
                        <a:rPr lang="ru-RU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«Дошкольное образование: традиции и инновации воспитания»;</a:t>
                      </a:r>
                    </a:p>
                    <a:p>
                      <a:r>
                        <a:rPr lang="ru-RU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«Общее образование: традиции и инновации воспитания»;</a:t>
                      </a:r>
                    </a:p>
                    <a:p>
                      <a:r>
                        <a:rPr lang="ru-RU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«Дополнительное образование: традиции и инновации воспитания»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0182810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FCFF1F-7F52-42BB-885F-03BE86322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-111373"/>
            <a:ext cx="1194920" cy="119492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22981E9-0AFD-4CB4-AE6F-7F3E69524E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62" t="31101" r="37001" b="5900"/>
          <a:stretch/>
        </p:blipFill>
        <p:spPr>
          <a:xfrm>
            <a:off x="179512" y="3410027"/>
            <a:ext cx="3511100" cy="3312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52AFAE5-43F0-4525-BA74-6A77FB5A69CC}"/>
              </a:ext>
            </a:extLst>
          </p:cNvPr>
          <p:cNvSpPr txBox="1"/>
          <p:nvPr/>
        </p:nvSpPr>
        <p:spPr>
          <a:xfrm>
            <a:off x="2267744" y="3477942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https://vk.com/rimckungur</a:t>
            </a:r>
            <a:r>
              <a:rPr lang="ru-RU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6BCFD6-49CE-4EE5-8D15-FA55AEE1DFF0}"/>
              </a:ext>
            </a:extLst>
          </p:cNvPr>
          <p:cNvSpPr txBox="1"/>
          <p:nvPr/>
        </p:nvSpPr>
        <p:spPr>
          <a:xfrm>
            <a:off x="4139952" y="5244908"/>
            <a:ext cx="45468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srgbClr val="C00000"/>
                </a:solidFill>
              </a:rPr>
              <a:t>ЦЕЛЬ:</a:t>
            </a:r>
          </a:p>
          <a:p>
            <a:pPr algn="ctr"/>
            <a:endParaRPr lang="ru-RU" sz="1100" b="1" dirty="0">
              <a:solidFill>
                <a:srgbClr val="C00000"/>
              </a:solidFill>
            </a:endParaRPr>
          </a:p>
          <a:p>
            <a:pPr algn="just"/>
            <a:r>
              <a:rPr lang="ru-RU" sz="1100" dirty="0"/>
              <a:t>трансляция лучших педагогических практик по применению традиционных и инновационных методов воспитания детей и молодежи педагогическими работниками образовательных организаций Кунгурского муниципального округа; сохранение и укрепление взаимосвязи методологических основ педагогики и инновационных методов в условиях современной системы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333269756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D3B817-F590-45F3-86DE-0CAF75622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41934"/>
            <a:ext cx="6923112" cy="820391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Слово классика…</a:t>
            </a:r>
          </a:p>
        </p:txBody>
      </p:sp>
      <p:graphicFrame>
        <p:nvGraphicFramePr>
          <p:cNvPr id="9" name="Таблица 9">
            <a:extLst>
              <a:ext uri="{FF2B5EF4-FFF2-40B4-BE49-F238E27FC236}">
                <a16:creationId xmlns:a16="http://schemas.microsoft.com/office/drawing/2014/main" id="{8F5A51D4-CB78-4E62-A1F3-A2BC7A65AF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4921949"/>
              </p:ext>
            </p:extLst>
          </p:nvPr>
        </p:nvGraphicFramePr>
        <p:xfrm>
          <a:off x="457200" y="1015632"/>
          <a:ext cx="8229600" cy="295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2472">
                  <a:extLst>
                    <a:ext uri="{9D8B030D-6E8A-4147-A177-3AD203B41FA5}">
                      <a16:colId xmlns:a16="http://schemas.microsoft.com/office/drawing/2014/main" val="2943720142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626074619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1184635704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526557385"/>
                    </a:ext>
                  </a:extLst>
                </a:gridCol>
                <a:gridCol w="1090464">
                  <a:extLst>
                    <a:ext uri="{9D8B030D-6E8A-4147-A177-3AD203B41FA5}">
                      <a16:colId xmlns:a16="http://schemas.microsoft.com/office/drawing/2014/main" val="27767293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Дата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Наименование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Определяющая цитата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Содержание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Кол-во участников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54978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02.03.2023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Педагогические чтения «Слово классика…»</a:t>
                      </a:r>
                    </a:p>
                    <a:p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«Огромную роль в развитии и воспитании личности ребенка играют родители и воспитатели, пример их жизни и поведения»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Образовательные площадки: Педагогический коллоквиум «О народности в общественном воспитании»; Педагогический практикум «Методические решения, или взаимодействие с детско-родительской общностью»; Читательская мастерская «Читая Ушинского, познаем великое»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 – 37</a:t>
                      </a:r>
                    </a:p>
                    <a:p>
                      <a:pPr algn="ctr"/>
                      <a:r>
                        <a:rPr lang="ru-RU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Дети - 23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0182810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FCFF1F-7F52-42BB-885F-03BE86322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-145331"/>
            <a:ext cx="1194920" cy="11949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46BCFD6-49CE-4EE5-8D15-FA55AEE1DFF0}"/>
              </a:ext>
            </a:extLst>
          </p:cNvPr>
          <p:cNvSpPr txBox="1"/>
          <p:nvPr/>
        </p:nvSpPr>
        <p:spPr>
          <a:xfrm>
            <a:off x="4139952" y="4208440"/>
            <a:ext cx="45468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</a:rPr>
              <a:t>ЦЕЛЬ:</a:t>
            </a:r>
          </a:p>
          <a:p>
            <a:pPr algn="ctr"/>
            <a:endParaRPr lang="ru-RU" sz="1400" b="1" dirty="0">
              <a:solidFill>
                <a:srgbClr val="C00000"/>
              </a:solidFill>
            </a:endParaRPr>
          </a:p>
          <a:p>
            <a:pPr algn="just"/>
            <a:r>
              <a:rPr lang="ru-RU" sz="1400" dirty="0"/>
              <a:t>организация единой образовательной площадки для педагогических работников по обмену профессиональным мнением и опытом работы в рамках заявленной определяющей цитаты проведения Педагогических чтений; предоставление возможности обучающимся 3-4 классов для трансляции их интеллектуальных и творческих способностей и интересов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FCD2E4-C052-40FA-9176-2C3889AC07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38" t="21020" r="37833" b="12433"/>
          <a:stretch/>
        </p:blipFill>
        <p:spPr>
          <a:xfrm>
            <a:off x="251520" y="2888310"/>
            <a:ext cx="3632848" cy="3803148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52AFAE5-43F0-4525-BA74-6A77FB5A69CC}"/>
              </a:ext>
            </a:extLst>
          </p:cNvPr>
          <p:cNvSpPr txBox="1"/>
          <p:nvPr/>
        </p:nvSpPr>
        <p:spPr>
          <a:xfrm>
            <a:off x="2524944" y="2887006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https://vk.com/rimckungur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303828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D3B817-F590-45F3-86DE-0CAF75622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954" y="74063"/>
            <a:ext cx="6923112" cy="820391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Чтение, воспитывающее личность!</a:t>
            </a:r>
          </a:p>
        </p:txBody>
      </p:sp>
      <p:graphicFrame>
        <p:nvGraphicFramePr>
          <p:cNvPr id="9" name="Таблица 9">
            <a:extLst>
              <a:ext uri="{FF2B5EF4-FFF2-40B4-BE49-F238E27FC236}">
                <a16:creationId xmlns:a16="http://schemas.microsoft.com/office/drawing/2014/main" id="{8F5A51D4-CB78-4E62-A1F3-A2BC7A65AF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4576236"/>
              </p:ext>
            </p:extLst>
          </p:nvPr>
        </p:nvGraphicFramePr>
        <p:xfrm>
          <a:off x="483478" y="1125997"/>
          <a:ext cx="8229600" cy="295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2472">
                  <a:extLst>
                    <a:ext uri="{9D8B030D-6E8A-4147-A177-3AD203B41FA5}">
                      <a16:colId xmlns:a16="http://schemas.microsoft.com/office/drawing/2014/main" val="2943720142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626074619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1184635704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526557385"/>
                    </a:ext>
                  </a:extLst>
                </a:gridCol>
                <a:gridCol w="1090464">
                  <a:extLst>
                    <a:ext uri="{9D8B030D-6E8A-4147-A177-3AD203B41FA5}">
                      <a16:colId xmlns:a16="http://schemas.microsoft.com/office/drawing/2014/main" val="27767293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Дата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Наименование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Определяющая цитата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Содержание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Кол-во участников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54978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20.04.2023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Панорама краткосрочных педагогических проектов «Чтение, воспитывающее личность!» (в рамках IX Межмуниципальной конференции реализации ФГОС ДО «Культурные практики в ДОО» 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«Читать – это еще ничего не значит; что читать и как понимать читаемое – вот в чем главное дело»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Презентуемый материал – краткосрочный педагогический проект по произведениям К.Д. Ушинского, реализованный в педагогической практике; презентация; различный демонстрационный материал по итогам реализации проекта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0182810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FCFF1F-7F52-42BB-885F-03BE86322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969" y="-71165"/>
            <a:ext cx="1194920" cy="11949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46BCFD6-49CE-4EE5-8D15-FA55AEE1DFF0}"/>
              </a:ext>
            </a:extLst>
          </p:cNvPr>
          <p:cNvSpPr txBox="1"/>
          <p:nvPr/>
        </p:nvSpPr>
        <p:spPr>
          <a:xfrm>
            <a:off x="4003283" y="4346570"/>
            <a:ext cx="45468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</a:rPr>
              <a:t>ЦЕЛЬ:</a:t>
            </a:r>
          </a:p>
          <a:p>
            <a:pPr algn="ctr"/>
            <a:endParaRPr lang="ru-RU" sz="1600" b="1" dirty="0">
              <a:solidFill>
                <a:srgbClr val="C00000"/>
              </a:solidFill>
            </a:endParaRPr>
          </a:p>
          <a:p>
            <a:pPr algn="just"/>
            <a:r>
              <a:rPr lang="ru-RU" sz="1600" dirty="0"/>
              <a:t>трансляция инновационных педагогических практик, связанных с формированием читательской культуры семей, воспитывающих детей дошкольного возраста, на основе художественных произведений К.Д. Ушинского посредством проектной деятельности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A4D14C-9807-4A08-B4D4-10452B1EF3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25" t="23540" r="37400" b="5901"/>
          <a:stretch/>
        </p:blipFill>
        <p:spPr>
          <a:xfrm>
            <a:off x="593869" y="3492502"/>
            <a:ext cx="2954085" cy="3308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52AFAE5-43F0-4525-BA74-6A77FB5A69CC}"/>
              </a:ext>
            </a:extLst>
          </p:cNvPr>
          <p:cNvSpPr txBox="1"/>
          <p:nvPr/>
        </p:nvSpPr>
        <p:spPr>
          <a:xfrm>
            <a:off x="2725471" y="3597554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https://vk.com/rimckungur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5835749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D3B817-F590-45F3-86DE-0CAF75622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512" y="155318"/>
            <a:ext cx="6923112" cy="820391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Лучшая методическая разработка урока (занятия)  в аспекте ФГОС и в сфере дополнительного </a:t>
            </a:r>
            <a:br>
              <a:rPr lang="ru-RU" sz="2000" b="1" dirty="0">
                <a:solidFill>
                  <a:schemeClr val="tx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образования и воспитания </a:t>
            </a:r>
          </a:p>
        </p:txBody>
      </p:sp>
      <p:graphicFrame>
        <p:nvGraphicFramePr>
          <p:cNvPr id="9" name="Таблица 9">
            <a:extLst>
              <a:ext uri="{FF2B5EF4-FFF2-40B4-BE49-F238E27FC236}">
                <a16:creationId xmlns:a16="http://schemas.microsoft.com/office/drawing/2014/main" id="{8F5A51D4-CB78-4E62-A1F3-A2BC7A65AF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1195563"/>
              </p:ext>
            </p:extLst>
          </p:nvPr>
        </p:nvGraphicFramePr>
        <p:xfrm>
          <a:off x="483478" y="1125997"/>
          <a:ext cx="8229600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2472">
                  <a:extLst>
                    <a:ext uri="{9D8B030D-6E8A-4147-A177-3AD203B41FA5}">
                      <a16:colId xmlns:a16="http://schemas.microsoft.com/office/drawing/2014/main" val="2943720142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626074619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1184635704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526557385"/>
                    </a:ext>
                  </a:extLst>
                </a:gridCol>
                <a:gridCol w="1090464">
                  <a:extLst>
                    <a:ext uri="{9D8B030D-6E8A-4147-A177-3AD203B41FA5}">
                      <a16:colId xmlns:a16="http://schemas.microsoft.com/office/drawing/2014/main" val="27767293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Дата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Наименование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Определяющая цитата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Содержание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Кол-во участников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54978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Апрель-май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Ежегодный муниципальный конкурс «Лучшая методическая разработка урока (занятия) в аспекте ФГОС и в сфере дополнительного образования и воспитания»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«Главное в современной педагогике – это воспитание духовной стороны человека»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Оформление методической разработки в виде технологической карты по теме «Современные эффективные методики и технологии в реализации воспитательного компонента урока (занятия)»; подготовка сборника методических материалов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0182810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FCFF1F-7F52-42BB-885F-03BE86322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052" y="-37238"/>
            <a:ext cx="1194920" cy="11949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46BCFD6-49CE-4EE5-8D15-FA55AEE1DFF0}"/>
              </a:ext>
            </a:extLst>
          </p:cNvPr>
          <p:cNvSpPr txBox="1"/>
          <p:nvPr/>
        </p:nvSpPr>
        <p:spPr>
          <a:xfrm>
            <a:off x="4125518" y="4145899"/>
            <a:ext cx="45468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</a:rPr>
              <a:t>ЦЕЛЬ:</a:t>
            </a:r>
          </a:p>
          <a:p>
            <a:pPr algn="ctr"/>
            <a:endParaRPr lang="ru-RU" sz="1600" b="1" dirty="0">
              <a:solidFill>
                <a:srgbClr val="C00000"/>
              </a:solidFill>
            </a:endParaRPr>
          </a:p>
          <a:p>
            <a:pPr algn="just"/>
            <a:r>
              <a:rPr lang="ru-RU" sz="1600" dirty="0"/>
              <a:t>поиск методических идей по реализации  Федерального государственного образовательного стандарта на уровне дошкольного образования, начального общего и на уровне  основного общего образования в рамках современного урока (занятия), а также в сфере дополнительного образования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17C02C0-91B7-4836-BEFE-EDB0C52CED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38" t="32361" r="37400" b="15980"/>
          <a:stretch/>
        </p:blipFill>
        <p:spPr>
          <a:xfrm>
            <a:off x="251520" y="3802088"/>
            <a:ext cx="3672408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52AFAE5-43F0-4525-BA74-6A77FB5A69CC}"/>
              </a:ext>
            </a:extLst>
          </p:cNvPr>
          <p:cNvSpPr txBox="1"/>
          <p:nvPr/>
        </p:nvSpPr>
        <p:spPr>
          <a:xfrm>
            <a:off x="2500784" y="3819007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https://vk.com/rimckungur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6499332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D3B817-F590-45F3-86DE-0CAF75622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88" y="160337"/>
            <a:ext cx="6923112" cy="114300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Перспективы реализации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CA541E-A0D4-4F6A-95D4-55A6A94E8B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9E1472-AA01-4267-A856-5801B47AE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557777"/>
            <a:ext cx="5216215" cy="3688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FCFF1F-7F52-42BB-885F-03BE86322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214426"/>
            <a:ext cx="1194920" cy="11949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4EA802-07D3-432A-AD03-14E33CC1DD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3711" y="3001466"/>
            <a:ext cx="5230209" cy="3698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BA548C4-D2CA-4987-9CD9-4C685F14A13B}"/>
              </a:ext>
            </a:extLst>
          </p:cNvPr>
          <p:cNvSpPr/>
          <p:nvPr/>
        </p:nvSpPr>
        <p:spPr>
          <a:xfrm>
            <a:off x="3923928" y="4509120"/>
            <a:ext cx="4824536" cy="2016224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02216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357166"/>
            <a:ext cx="8501122" cy="6215106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ru-RU" dirty="0"/>
          </a:p>
          <a:p>
            <a:pPr>
              <a:buNone/>
            </a:pPr>
            <a:endParaRPr lang="ru-RU" dirty="0"/>
          </a:p>
          <a:p>
            <a:pPr algn="ctr">
              <a:buNone/>
            </a:pPr>
            <a:r>
              <a:rPr lang="ru-RU" sz="8800" dirty="0">
                <a:solidFill>
                  <a:schemeClr val="accent1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      </a:t>
            </a:r>
            <a:r>
              <a:rPr lang="ru-RU" sz="7200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Благодарю за     	 внимание к </a:t>
            </a:r>
          </a:p>
          <a:p>
            <a:pPr algn="ctr">
              <a:buNone/>
            </a:pPr>
            <a:r>
              <a:rPr lang="ru-RU" sz="7200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сообщению-анализу</a:t>
            </a:r>
          </a:p>
        </p:txBody>
      </p:sp>
      <p:pic>
        <p:nvPicPr>
          <p:cNvPr id="5" name="Picture 2" descr="C:\Documents and Settings\Преподаватель\Рабочий стол\ЗВЯГИНА\МЕТОДСЕТЬ\2020-2021\МЭМС\ИТОГОВЫЙ\Картинки\Восклиц.зна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16324" y="6715"/>
            <a:ext cx="1839914" cy="18399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394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43814" y="3040837"/>
            <a:ext cx="8212347" cy="163091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научились выделять разновозрастное взаимодействие, необходимое для обеих возрастных категорий в направлении трудового воспитания;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31947" y="1178840"/>
            <a:ext cx="8212347" cy="164748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488" marR="0" lvl="5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научились организовать разновозрастное взаимодействие для решения воспитательных задач в процессе трудовой деятельности.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24196" y="462388"/>
            <a:ext cx="85205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КОМПЕТЕНЦИИ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приобретённые участниками МТГ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46585" y="4922285"/>
            <a:ext cx="8212347" cy="163091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узнали, как использовать опыт выдающихся педагогов в своей практической деятельности с детьми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348880"/>
            <a:ext cx="7772400" cy="3857652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Расширенное заседание Муниципального экспертного методического совета 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</a:b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«О деятельности муниципальной методической службы в контексте реализации муниципальной методической темы 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</a:b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в 2022-2023 учебном году, приоритетных направлений системы образования 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</a:b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в 2023 году»</a:t>
            </a:r>
          </a:p>
        </p:txBody>
      </p:sp>
      <p:pic>
        <p:nvPicPr>
          <p:cNvPr id="1026" name="Picture 2" descr="imgonline-com-ua-Transparent-backgr-OQMzZ7PljIBd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218421"/>
            <a:ext cx="1918566" cy="191856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2F52EF-2F54-41C0-89FA-135BA600F06B}"/>
              </a:ext>
            </a:extLst>
          </p:cNvPr>
          <p:cNvSpPr txBox="1"/>
          <p:nvPr/>
        </p:nvSpPr>
        <p:spPr>
          <a:xfrm>
            <a:off x="755576" y="568134"/>
            <a:ext cx="23042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15 июня 2023 года</a:t>
            </a:r>
          </a:p>
          <a:p>
            <a:pPr algn="ctr"/>
            <a:endParaRPr lang="ru-RU" sz="2000" b="1" dirty="0">
              <a:solidFill>
                <a:srgbClr val="002060"/>
              </a:solidFill>
            </a:endParaRP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13.00-15.00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EE9A2F-6D39-4589-8B6A-95DFF85AC5A6}"/>
              </a:ext>
            </a:extLst>
          </p:cNvPr>
          <p:cNvSpPr txBox="1"/>
          <p:nvPr/>
        </p:nvSpPr>
        <p:spPr>
          <a:xfrm>
            <a:off x="6084168" y="203160"/>
            <a:ext cx="23042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Конференц-зал Управления образования</a:t>
            </a:r>
          </a:p>
          <a:p>
            <a:pPr algn="ctr"/>
            <a:endParaRPr lang="ru-RU" sz="2000" b="1" dirty="0">
              <a:solidFill>
                <a:srgbClr val="002060"/>
              </a:solidFill>
            </a:endParaRP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Яндекс Телемост</a:t>
            </a:r>
          </a:p>
        </p:txBody>
      </p:sp>
    </p:spTree>
    <p:extLst>
      <p:ext uri="{BB962C8B-B14F-4D97-AF65-F5344CB8AC3E}">
        <p14:creationId xmlns:p14="http://schemas.microsoft.com/office/powerpoint/2010/main" val="205946522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Изображение выглядит как растение, цветок, цветной, букет&#10;&#10;Автоматически созданное описание">
            <a:extLst>
              <a:ext uri="{FF2B5EF4-FFF2-40B4-BE49-F238E27FC236}">
                <a16:creationId xmlns:a16="http://schemas.microsoft.com/office/drawing/2014/main" id="{66839E43-DD79-4E3E-A862-9D46A43FCB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" r="9619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276672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9506" y="349133"/>
            <a:ext cx="8694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ПЕРСПЕКТИВЫ работы на 2023-2024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уч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год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98764" y="1110918"/>
            <a:ext cx="8212974" cy="1200329"/>
          </a:xfrm>
          <a:prstGeom prst="rect">
            <a:avLst/>
          </a:prstGeom>
          <a:ln w="57150"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Направление: «Работа с перечнем художественной литературы из ФОП на предмет выявления образов героев традиционных для российского общества»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15389" y="2651451"/>
            <a:ext cx="2493819" cy="3790603"/>
          </a:xfrm>
          <a:prstGeom prst="rect">
            <a:avLst/>
          </a:prstGeom>
          <a:solidFill>
            <a:schemeClr val="bg2">
              <a:lumMod val="90000"/>
            </a:schemeClr>
          </a:solidFill>
          <a:ln w="571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ФОП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Приказ Министерства Просвещения Российской Федерации от 25 ноября 2022 г. № 1028</a:t>
            </a:r>
            <a:endParaRPr kumimoji="0" lang="ru-RU" sz="4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58589" y="2651452"/>
            <a:ext cx="2693324" cy="3790603"/>
          </a:xfrm>
          <a:prstGeom prst="rect">
            <a:avLst/>
          </a:prstGeom>
          <a:solidFill>
            <a:schemeClr val="bg2">
              <a:lumMod val="90000"/>
            </a:schemeClr>
          </a:solidFill>
          <a:ln w="571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Духовно-нравственное направление воспитания.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Ценности: жизнь, добро, милосердие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134793" y="2651452"/>
            <a:ext cx="2576945" cy="3790603"/>
          </a:xfrm>
          <a:prstGeom prst="rect">
            <a:avLst/>
          </a:prstGeom>
          <a:solidFill>
            <a:schemeClr val="bg2">
              <a:lumMod val="90000"/>
            </a:schemeClr>
          </a:solidFill>
          <a:ln w="571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Примерный перечень 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литературных,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музыкальных, художественных, анимационных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произведений для реализации Федеральной программы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520783B-FD43-4D46-B23C-2C0AB746779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45200" y="235248"/>
            <a:ext cx="3239471" cy="323947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A9031B-2B42-4A9C-94CA-93A3ADD214BD}"/>
              </a:ext>
            </a:extLst>
          </p:cNvPr>
          <p:cNvSpPr txBox="1"/>
          <p:nvPr/>
        </p:nvSpPr>
        <p:spPr>
          <a:xfrm>
            <a:off x="373811" y="3931788"/>
            <a:ext cx="8462356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ln w="57150"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77698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80A3C9-2F4E-D7E5-CA22-0E6FD9997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578" y="332656"/>
            <a:ext cx="8229600" cy="690210"/>
          </a:xfrm>
        </p:spPr>
        <p:txBody>
          <a:bodyPr>
            <a:normAutofit fontScale="90000"/>
          </a:bodyPr>
          <a:lstStyle/>
          <a:p>
            <a:r>
              <a:rPr lang="ru-RU" sz="44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На уровне начального общего образования</a:t>
            </a:r>
            <a:endParaRPr lang="ru-RU" dirty="0"/>
          </a:p>
        </p:txBody>
      </p:sp>
      <p:pic>
        <p:nvPicPr>
          <p:cNvPr id="4" name="Picture 2" descr="C:\Documents and Settings\Преподаватель\Рабочий стол\ЗВЯГИНА\МЕТОДСЕТЬ\2020-2021\МЭМС\ИТОГОВЫЙ\Картинки\Восклиц.знак.png">
            <a:extLst>
              <a:ext uri="{FF2B5EF4-FFF2-40B4-BE49-F238E27FC236}">
                <a16:creationId xmlns:a16="http://schemas.microsoft.com/office/drawing/2014/main" id="{318D3987-FAB4-4FA3-DB22-4F6190809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5767" y="-111081"/>
            <a:ext cx="1196972" cy="1196972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F5E3C4-874A-8D08-4B9E-CE159E1408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03" y="2626468"/>
            <a:ext cx="1997027" cy="198270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6E40DC-01B5-E2D5-B673-FA98CFD47C79}"/>
              </a:ext>
            </a:extLst>
          </p:cNvPr>
          <p:cNvSpPr txBox="1"/>
          <p:nvPr/>
        </p:nvSpPr>
        <p:spPr>
          <a:xfrm>
            <a:off x="85413" y="1599526"/>
            <a:ext cx="2664296" cy="372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МАОУ СОШ № 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4AD472-AA71-AC05-0FAC-B0BB094FED86}"/>
              </a:ext>
            </a:extLst>
          </p:cNvPr>
          <p:cNvSpPr txBox="1"/>
          <p:nvPr/>
        </p:nvSpPr>
        <p:spPr>
          <a:xfrm>
            <a:off x="297906" y="2026039"/>
            <a:ext cx="302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Апробационная</a:t>
            </a:r>
            <a:r>
              <a:rPr lang="ru-RU" sz="16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площадка </a:t>
            </a:r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F1DA1EEB-3D46-A3C7-4DA1-289A5AB8A031}"/>
              </a:ext>
            </a:extLst>
          </p:cNvPr>
          <p:cNvSpPr/>
          <p:nvPr/>
        </p:nvSpPr>
        <p:spPr>
          <a:xfrm>
            <a:off x="2314244" y="3209153"/>
            <a:ext cx="939394" cy="764781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МЭМС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9B81B96-110C-BA55-A545-3669ED540CDE}"/>
              </a:ext>
            </a:extLst>
          </p:cNvPr>
          <p:cNvSpPr/>
          <p:nvPr/>
        </p:nvSpPr>
        <p:spPr>
          <a:xfrm>
            <a:off x="3388752" y="2508153"/>
            <a:ext cx="2664297" cy="5581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«Современные методики формирования читательской грамотности»</a:t>
            </a:r>
            <a:endParaRPr lang="ru-RU" sz="12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40B2375-2AA5-A4B8-44B3-6D5968AC2B79}"/>
              </a:ext>
            </a:extLst>
          </p:cNvPr>
          <p:cNvSpPr/>
          <p:nvPr/>
        </p:nvSpPr>
        <p:spPr>
          <a:xfrm>
            <a:off x="3388751" y="3155530"/>
            <a:ext cx="2664297" cy="5581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«Методологические подходы к формированию математической грамотности»</a:t>
            </a:r>
            <a:endParaRPr lang="ru-RU" sz="120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768C60B-7B2F-B719-59A0-9E1B16575481}"/>
              </a:ext>
            </a:extLst>
          </p:cNvPr>
          <p:cNvSpPr/>
          <p:nvPr/>
        </p:nvSpPr>
        <p:spPr>
          <a:xfrm>
            <a:off x="3388750" y="3800816"/>
            <a:ext cx="2664297" cy="63252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«Создание условий для формирования естественнонаучной грамотности»</a:t>
            </a:r>
            <a:endParaRPr lang="ru-RU" sz="1200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67D6BDC-008E-DDAA-0B2E-7ED73C27CF34}"/>
              </a:ext>
            </a:extLst>
          </p:cNvPr>
          <p:cNvSpPr/>
          <p:nvPr/>
        </p:nvSpPr>
        <p:spPr>
          <a:xfrm>
            <a:off x="3388749" y="4503896"/>
            <a:ext cx="2664297" cy="50933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«Ключевые вопросы в формировании финансовой грамотности»</a:t>
            </a:r>
            <a:endParaRPr lang="ru-RU" sz="1200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EE6C181-D4DC-7800-0367-18845FAD1A95}"/>
              </a:ext>
            </a:extLst>
          </p:cNvPr>
          <p:cNvSpPr/>
          <p:nvPr/>
        </p:nvSpPr>
        <p:spPr>
          <a:xfrm>
            <a:off x="3385962" y="5114982"/>
            <a:ext cx="2664297" cy="42099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«Концептуальные решения в развитии креативного мышления»</a:t>
            </a:r>
            <a:endParaRPr lang="ru-RU" sz="1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973098-36AB-1DCC-6BF6-5F999BDA3EAD}"/>
              </a:ext>
            </a:extLst>
          </p:cNvPr>
          <p:cNvSpPr txBox="1"/>
          <p:nvPr/>
        </p:nvSpPr>
        <p:spPr>
          <a:xfrm>
            <a:off x="3065426" y="1451190"/>
            <a:ext cx="30184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Ассоциация учителей начальных классов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5 МТГ:</a:t>
            </a:r>
          </a:p>
        </p:txBody>
      </p:sp>
      <p:pic>
        <p:nvPicPr>
          <p:cNvPr id="4098" name="Picture 2" descr="⬇ Скачать картинки Галочка, стоковые фото Галочка в хорошем качестве |  Depositphotos">
            <a:extLst>
              <a:ext uri="{FF2B5EF4-FFF2-40B4-BE49-F238E27FC236}">
                <a16:creationId xmlns:a16="http://schemas.microsoft.com/office/drawing/2014/main" id="{57CAC82F-B2B6-C9CA-A0EE-DDAD9C68C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72" y="1165439"/>
            <a:ext cx="398217" cy="39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⬇ Скачать картинки Галочка, стоковые фото Галочка в хорошем качестве |  Depositphotos">
            <a:extLst>
              <a:ext uri="{FF2B5EF4-FFF2-40B4-BE49-F238E27FC236}">
                <a16:creationId xmlns:a16="http://schemas.microsoft.com/office/drawing/2014/main" id="{BFBD82D3-F3B9-7055-FD14-70A7FA27C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36" y="4850402"/>
            <a:ext cx="398217" cy="39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7391" y="1141988"/>
            <a:ext cx="1678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339966"/>
                </a:solidFill>
              </a:rPr>
              <a:t>2021 год: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8046" y="4848057"/>
            <a:ext cx="2664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339966"/>
                </a:solidFill>
              </a:rPr>
              <a:t>2022-2023 </a:t>
            </a:r>
          </a:p>
          <a:p>
            <a:pPr algn="ctr"/>
            <a:r>
              <a:rPr lang="ru-RU" sz="2000" b="1" dirty="0">
                <a:solidFill>
                  <a:srgbClr val="339966"/>
                </a:solidFill>
              </a:rPr>
              <a:t>учебный год: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9174" y="5581957"/>
            <a:ext cx="17118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В рамках внеурочной деятельности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09700" y="5670552"/>
            <a:ext cx="246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п. 1 ФГОС НОО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109700" y="6110443"/>
            <a:ext cx="246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п. 17.1. ФОП НОО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5EDD055-4461-40CA-BCF2-7B24506DB7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6655" y="1193236"/>
            <a:ext cx="2062853" cy="53321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206127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80A3C9-2F4E-D7E5-CA22-0E6FD9997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578" y="277302"/>
            <a:ext cx="8370422" cy="690210"/>
          </a:xfrm>
        </p:spPr>
        <p:txBody>
          <a:bodyPr>
            <a:normAutofit fontScale="90000"/>
          </a:bodyPr>
          <a:lstStyle/>
          <a:p>
            <a:r>
              <a:rPr lang="ru-RU" sz="44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На стыке начального и основного общего образования</a:t>
            </a:r>
            <a:endParaRPr lang="ru-RU" dirty="0"/>
          </a:p>
        </p:txBody>
      </p:sp>
      <p:pic>
        <p:nvPicPr>
          <p:cNvPr id="4" name="Picture 2" descr="C:\Documents and Settings\Преподаватель\Рабочий стол\ЗВЯГИНА\МЕТОДСЕТЬ\2020-2021\МЭМС\ИТОГОВЫЙ\Картинки\Восклиц.знак.png">
            <a:extLst>
              <a:ext uri="{FF2B5EF4-FFF2-40B4-BE49-F238E27FC236}">
                <a16:creationId xmlns:a16="http://schemas.microsoft.com/office/drawing/2014/main" id="{318D3987-FAB4-4FA3-DB22-4F6190809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469" y="-111081"/>
            <a:ext cx="1196972" cy="1196972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6E40DC-01B5-E2D5-B673-FA98CFD47C79}"/>
              </a:ext>
            </a:extLst>
          </p:cNvPr>
          <p:cNvSpPr txBox="1"/>
          <p:nvPr/>
        </p:nvSpPr>
        <p:spPr>
          <a:xfrm>
            <a:off x="84620" y="2033039"/>
            <a:ext cx="2831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МАОУ «Моховская ООШ»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4AD472-AA71-AC05-0FAC-B0BB094FED86}"/>
              </a:ext>
            </a:extLst>
          </p:cNvPr>
          <p:cNvSpPr txBox="1"/>
          <p:nvPr/>
        </p:nvSpPr>
        <p:spPr>
          <a:xfrm>
            <a:off x="130569" y="4805814"/>
            <a:ext cx="3906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Опытно-педагогическая площадка </a:t>
            </a:r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F1DA1EEB-3D46-A3C7-4DA1-289A5AB8A031}"/>
              </a:ext>
            </a:extLst>
          </p:cNvPr>
          <p:cNvSpPr/>
          <p:nvPr/>
        </p:nvSpPr>
        <p:spPr>
          <a:xfrm>
            <a:off x="2691850" y="3161667"/>
            <a:ext cx="1345124" cy="929187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МЭМС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973098-36AB-1DCC-6BF6-5F999BDA3EAD}"/>
              </a:ext>
            </a:extLst>
          </p:cNvPr>
          <p:cNvSpPr txBox="1"/>
          <p:nvPr/>
        </p:nvSpPr>
        <p:spPr>
          <a:xfrm>
            <a:off x="3874032" y="2628602"/>
            <a:ext cx="21695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Развитие функциональной грамотности как основы качества образовательных результатов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1846" y="1509819"/>
            <a:ext cx="4293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339966"/>
                </a:solidFill>
              </a:rPr>
              <a:t>2022 год: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23464" y="5240255"/>
            <a:ext cx="4060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339966"/>
                </a:solidFill>
              </a:rPr>
              <a:t>2022-2023 учебный год: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1847" y="5763475"/>
            <a:ext cx="1711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 уровне НОО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23728" y="5886585"/>
            <a:ext cx="2462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п. 34.2. ФГОС НОО</a:t>
            </a:r>
          </a:p>
        </p:txBody>
      </p:sp>
      <p:pic>
        <p:nvPicPr>
          <p:cNvPr id="28" name="Picture 2" descr="⬇ Скачать картинки Галочка, стоковые фото Галочка в хорошем качестве |  Depositphotos">
            <a:extLst>
              <a:ext uri="{FF2B5EF4-FFF2-40B4-BE49-F238E27FC236}">
                <a16:creationId xmlns:a16="http://schemas.microsoft.com/office/drawing/2014/main" id="{57CAC82F-B2B6-C9CA-A0EE-DDAD9C68C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03" y="5803747"/>
            <a:ext cx="398217" cy="39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69" y="2575975"/>
            <a:ext cx="2501198" cy="2056704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71CC7D4-DB1A-4980-BD8C-104787D964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1815" y="1841004"/>
            <a:ext cx="2664183" cy="39627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344918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00174"/>
            <a:ext cx="7772400" cy="3857652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ДОКЛАД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</a:b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«О деятельности опытно-педагогической площадки «Развитие функциональной грамотности как основы качества образовательных результатов»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</a:b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 в 2022-2023 учебном году»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43372" y="5301208"/>
            <a:ext cx="4700598" cy="1194848"/>
          </a:xfrm>
        </p:spPr>
        <p:txBody>
          <a:bodyPr>
            <a:noAutofit/>
          </a:bodyPr>
          <a:lstStyle/>
          <a:p>
            <a:pPr algn="r"/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Мельникова Галина Владимировна,</a:t>
            </a:r>
          </a:p>
          <a:p>
            <a:pPr algn="r"/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заместитель директора</a:t>
            </a:r>
          </a:p>
          <a:p>
            <a:pPr algn="r"/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МАОУ «Моховская ООШ»,</a:t>
            </a:r>
          </a:p>
          <a:p>
            <a:pPr algn="r"/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руководитель опытно-педагогической площадки</a:t>
            </a:r>
          </a:p>
          <a:p>
            <a:endParaRPr lang="ru-RU" sz="1600" dirty="0"/>
          </a:p>
        </p:txBody>
      </p:sp>
      <p:pic>
        <p:nvPicPr>
          <p:cNvPr id="1026" name="Picture 2" descr="imgonline-com-ua-Transparent-backgr-OQMzZ7PljIBd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2717" y="188640"/>
            <a:ext cx="1918566" cy="191856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18594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3EE99B-7708-47D7-A837-E1764B44C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74564"/>
            <a:ext cx="7886700" cy="994172"/>
          </a:xfrm>
        </p:spPr>
        <p:txBody>
          <a:bodyPr>
            <a:noAutofit/>
          </a:bodyPr>
          <a:lstStyle/>
          <a:p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  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и развитие профессиональных компетенций педагогов в сфере современных технологий организации образовательного процесса, направленного на развитие функциональной грамотности обучающихся. 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2FBBB0-2E56-4FEB-AF77-4598B0764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124" y="2444751"/>
            <a:ext cx="6048976" cy="2641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формирования функциональной грамотности учащихся учитель должен сам обладать следующими компетенциями: 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-учитель сам должен обладать компетентностями, которые составляют функциональную грамотность. 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-учитель должен выступать в качестве организатора (или координатора) продуктивной деятельности учащихся. А это требует педагогической компетентности.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57897C-9997-45BD-A7BD-7F6ED0E845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100" y="4089562"/>
            <a:ext cx="2046209" cy="165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923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040386-0F00-46CB-9D5D-DAC6EC933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поставленных задач программы: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A52A06-21FB-4DD4-8931-BC3816912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770" y="1435098"/>
            <a:ext cx="7429499" cy="3289301"/>
          </a:xfrm>
        </p:spPr>
        <p:txBody>
          <a:bodyPr/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педагоги школы прошли курсы по развитию ФГ. Получили мощное методическое сопровождение при реализации проекта по подготовке обучающихся к участию в Международном и общероссийском исследовании 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PISA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2023».  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33EDC4A-A14B-4754-9019-9ED38674D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77" y="3079750"/>
            <a:ext cx="3635023" cy="204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F89A79F-4859-4121-92D8-4ABD36E9D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059" y="2926556"/>
            <a:ext cx="2100263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EF67A9F3-E27A-4DA3-8551-65AC63B7B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520" y="3079749"/>
            <a:ext cx="2342759" cy="199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2C29701-B951-4F7F-B142-D66AC6ACD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473" y="2797176"/>
            <a:ext cx="2145086" cy="151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AF31550-C262-4283-A6F4-4F5899827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301" y="3597275"/>
            <a:ext cx="2879567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617CC98-B706-4F0F-A45F-286B8CB911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32" y="4347414"/>
            <a:ext cx="2046209" cy="165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9296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06DC1B4-9FA2-4A0B-A192-499C57EC8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0" y="485389"/>
            <a:ext cx="7429499" cy="3924301"/>
          </a:xfrm>
        </p:spPr>
        <p:txBody>
          <a:bodyPr/>
          <a:lstStyle/>
          <a:p>
            <a:r>
              <a:rPr lang="ru-RU" dirty="0"/>
              <a:t>Навыки организации проектной деятельности, направленной на формирование функциональной грамотности обучающихся формировались через участие обучающихся в разработке и реализации социальных краткосрочных проектов в учебной и внеурочной деятельности.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C2FE27A-D6BB-4128-A317-95C73F0D7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74157"/>
            <a:ext cx="1819275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AD1A175-E231-4959-9C70-85A271AA6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350" y="2809478"/>
            <a:ext cx="1819275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22AA336A-7D27-4E31-9B6D-6007C3D67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466" y="3216282"/>
            <a:ext cx="1954610" cy="277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25773270-FDF4-40CC-80F8-E7F8A04F2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278" y="3657457"/>
            <a:ext cx="2268935" cy="220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182C42EF-88C7-47FD-97B0-44B9BF2BB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49" y="3115733"/>
            <a:ext cx="2125663" cy="283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46931D32-B583-49E3-A193-6B0BBAF24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672" y="4554936"/>
            <a:ext cx="1623921" cy="130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0F4772AD-D6D9-4709-B584-D3822E3D7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603" y="2896382"/>
            <a:ext cx="1098550" cy="151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D5641CB-AFAB-40FA-9CC4-D217F697615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2" y="4347414"/>
            <a:ext cx="2046209" cy="165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658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00174"/>
            <a:ext cx="7772400" cy="3857652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ДОКЛАД-СЦЕНАРИЙ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</a:b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«О деятельности муниципальной методической службы и творческих методических формирований муниципальной методической сети в 2022-2023 учебном году»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43372" y="5643578"/>
            <a:ext cx="4700598" cy="852478"/>
          </a:xfrm>
        </p:spPr>
        <p:txBody>
          <a:bodyPr>
            <a:noAutofit/>
          </a:bodyPr>
          <a:lstStyle/>
          <a:p>
            <a:pPr algn="r"/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Звягина Евгения Сергеевна,</a:t>
            </a:r>
          </a:p>
          <a:p>
            <a:pPr algn="r"/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заместитель директора МАУ «ЦРО»</a:t>
            </a:r>
          </a:p>
          <a:p>
            <a:pPr algn="r"/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15 июня 2023 года</a:t>
            </a:r>
          </a:p>
          <a:p>
            <a:endParaRPr lang="ru-RU" sz="1600" dirty="0"/>
          </a:p>
        </p:txBody>
      </p:sp>
      <p:pic>
        <p:nvPicPr>
          <p:cNvPr id="1026" name="Picture 2" descr="imgonline-com-ua-Transparent-backgr-OQMzZ7PljIBd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2717" y="188640"/>
            <a:ext cx="1918566" cy="191856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732547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FF172A-67EE-4B49-940C-2B4B400F0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PISA</a:t>
            </a:r>
            <a:r>
              <a:rPr lang="ru-RU" dirty="0" err="1"/>
              <a:t>нские</a:t>
            </a:r>
            <a:r>
              <a:rPr lang="ru-RU" dirty="0"/>
              <a:t> каникулы, весна-2023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9D5B0D-D577-4929-A2EE-53BB504EA6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75B5D06D-63A2-41C6-9072-FC4D8FD14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44" y="1989103"/>
            <a:ext cx="5313406" cy="251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F9F8E4AC-022B-46F6-AEB8-7A2DCBECF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445" y="3290311"/>
            <a:ext cx="3919987" cy="243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0C8CA333-CAF0-436E-94ED-B279B603D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631" y="2226469"/>
            <a:ext cx="3028725" cy="302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00E497-BEDD-46C5-B6E8-586CABE4ED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729" y="886619"/>
            <a:ext cx="2046209" cy="165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2302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7FE9BB-15EA-4DCB-8DD4-1C57BC3F6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Диагностика, обобщение и трансляция педагогического опыта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2682870-5D52-4040-8833-45A0A4D2F8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222" y="3079626"/>
            <a:ext cx="2190844" cy="292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408C7673-F0B3-4598-94B6-97554E81E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81" y="2240128"/>
            <a:ext cx="1528253" cy="11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4505205B-3F6B-40A0-AA4B-8DE55C4ED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0048"/>
            <a:ext cx="2581072" cy="370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4AD2BB42-01EF-4268-B67B-9D4098CCF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68" y="3792276"/>
            <a:ext cx="2872946" cy="215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>
            <a:extLst>
              <a:ext uri="{FF2B5EF4-FFF2-40B4-BE49-F238E27FC236}">
                <a16:creationId xmlns:a16="http://schemas.microsoft.com/office/drawing/2014/main" id="{F3B872BA-50F2-44E5-9CD4-5EEBD6111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684" y="2150542"/>
            <a:ext cx="3516944" cy="255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83F0A9D5-F57F-4B5D-AA02-F427887E2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211" y="2877580"/>
            <a:ext cx="3003443" cy="292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5B38E36-F0EC-4F0A-B07E-A283D23E4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151" y="3079625"/>
            <a:ext cx="2122013" cy="282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16084E8-27B8-457A-AB8E-B0BE7841CFD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" y="4445163"/>
            <a:ext cx="2046209" cy="165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9347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7D8D21-4E55-4C9E-BFA1-7E1C55165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 для педагогов КМО</a:t>
            </a:r>
            <a:r>
              <a:rPr lang="ru-RU" sz="20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325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«Функциональная грамотность: первый опыт»</a:t>
            </a:r>
            <a:br>
              <a:rPr lang="ru-RU" sz="2325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32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3013A55-40F6-4215-8E4C-7E23677E0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17" y="2226469"/>
            <a:ext cx="2531533" cy="189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F97411C1-A198-48A4-AC3E-03C0A44E490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672483"/>
            <a:ext cx="2931319" cy="219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3810194F-D736-45D0-B7E6-CDB07F430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350" y="2226469"/>
            <a:ext cx="1928813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AC31A50A-064B-416D-88DE-E6A9D9931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467" y="4125119"/>
            <a:ext cx="2277533" cy="170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7E95F8E2-D7D5-436C-8280-E073BA05F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284" y="1935163"/>
            <a:ext cx="3340100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0B98D03-1BEC-49B2-A71F-31DDA38970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543" y="4440238"/>
            <a:ext cx="2046209" cy="165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7012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98FF2D-BCC2-4A0C-93BB-4A5DFBF88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Опыт…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4A638-B2EA-438B-8C31-9B41A51E2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411" y="2154710"/>
            <a:ext cx="7717148" cy="3045941"/>
          </a:xfrm>
        </p:spPr>
        <p:txBody>
          <a:bodyPr>
            <a:normAutofit/>
          </a:bodyPr>
          <a:lstStyle/>
          <a:p>
            <a:r>
              <a:rPr lang="en-US" dirty="0"/>
              <a:t>PISA</a:t>
            </a:r>
            <a:r>
              <a:rPr lang="ru-RU" dirty="0"/>
              <a:t> 2022</a:t>
            </a:r>
          </a:p>
          <a:p>
            <a:r>
              <a:rPr lang="ru-RU" dirty="0"/>
              <a:t>Методическое сопровождение лучших специалистов Пермского края и России;</a:t>
            </a:r>
          </a:p>
          <a:p>
            <a:r>
              <a:rPr lang="ru-RU" dirty="0"/>
              <a:t>Вебинары, семинары, лекции, индивидуальные консультации;</a:t>
            </a:r>
          </a:p>
          <a:p>
            <a:r>
              <a:rPr lang="ru-RU" dirty="0"/>
              <a:t>Работа на платформе  РЭШ (диагностики, тестовые задания, онлайн-уроки…);</a:t>
            </a:r>
          </a:p>
          <a:p>
            <a:r>
              <a:rPr lang="ru-RU" dirty="0"/>
              <a:t>Внеурочные занятия;</a:t>
            </a:r>
          </a:p>
          <a:p>
            <a:r>
              <a:rPr lang="ru-RU" dirty="0"/>
              <a:t>Участие в фестивалях и олимпиадах…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9EB957A-2FC2-4D3E-917E-FD41CEC05D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742" y="4160838"/>
            <a:ext cx="2046209" cy="165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627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3DAACD-4B17-49E4-8A5F-93F30084C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B77E3F-BA38-46E0-831F-525607E4FF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04C746-6336-4401-A883-8713B9531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47" y="954503"/>
            <a:ext cx="8705004" cy="494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0571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69A336-9681-463E-A7C6-2A8FB4B09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Ожидаемые результаты реализации программы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3C5505-DD40-45F5-B080-4726380CA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412776"/>
            <a:ext cx="6216650" cy="4077197"/>
          </a:xfrm>
        </p:spPr>
        <p:txBody>
          <a:bodyPr>
            <a:normAutofit fontScale="32500" lnSpcReduction="20000"/>
          </a:bodyPr>
          <a:lstStyle/>
          <a:p>
            <a:pPr lvl="0"/>
            <a: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образования через развитие профессиональных компетенций учителей в сфере функциональной грамотности.</a:t>
            </a:r>
          </a:p>
          <a:p>
            <a:pPr lvl="0"/>
            <a: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высокого уровня функциональной грамотности .</a:t>
            </a:r>
          </a:p>
          <a:p>
            <a:pPr lvl="0"/>
            <a: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личностных качеств педагогов и учащихся, их творческого потенциала успешная социализация и продолжение образования.</a:t>
            </a:r>
          </a:p>
          <a:p>
            <a:pPr lvl="0"/>
            <a: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Овладение	педагогами	гибкими	моделями	управления	образовательной деятельностью учащихся.</a:t>
            </a:r>
          </a:p>
          <a:p>
            <a:pPr lvl="0"/>
            <a: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в профессиональную деятельность учителя методов самоорганизации учебной и познавательной деятельности обучающихся</a:t>
            </a:r>
          </a:p>
          <a:p>
            <a:pPr lvl="0"/>
            <a: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открытого сетевого методического коворкинга учителей по вопросам развития функциональной грамотности.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A69251-6C38-4F21-A5A1-331DF03650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693" y="4237038"/>
            <a:ext cx="2046209" cy="165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2576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505859-4E79-49B3-B29A-CD99F0AA8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510" y="676370"/>
            <a:ext cx="7364980" cy="524652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программных мероприятий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4B85E7A8-DED4-4AD8-B50C-EFF6D9442B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841167"/>
              </p:ext>
            </p:extLst>
          </p:nvPr>
        </p:nvGraphicFramePr>
        <p:xfrm>
          <a:off x="323528" y="1907574"/>
          <a:ext cx="8517731" cy="40417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9830">
                  <a:extLst>
                    <a:ext uri="{9D8B030D-6E8A-4147-A177-3AD203B41FA5}">
                      <a16:colId xmlns:a16="http://schemas.microsoft.com/office/drawing/2014/main" val="1888862745"/>
                    </a:ext>
                  </a:extLst>
                </a:gridCol>
                <a:gridCol w="2932462">
                  <a:extLst>
                    <a:ext uri="{9D8B030D-6E8A-4147-A177-3AD203B41FA5}">
                      <a16:colId xmlns:a16="http://schemas.microsoft.com/office/drawing/2014/main" val="1983868702"/>
                    </a:ext>
                  </a:extLst>
                </a:gridCol>
                <a:gridCol w="1629645">
                  <a:extLst>
                    <a:ext uri="{9D8B030D-6E8A-4147-A177-3AD203B41FA5}">
                      <a16:colId xmlns:a16="http://schemas.microsoft.com/office/drawing/2014/main" val="60858017"/>
                    </a:ext>
                  </a:extLst>
                </a:gridCol>
                <a:gridCol w="1145581">
                  <a:extLst>
                    <a:ext uri="{9D8B030D-6E8A-4147-A177-3AD203B41FA5}">
                      <a16:colId xmlns:a16="http://schemas.microsoft.com/office/drawing/2014/main" val="3455088466"/>
                    </a:ext>
                  </a:extLst>
                </a:gridCol>
                <a:gridCol w="2410213">
                  <a:extLst>
                    <a:ext uri="{9D8B030D-6E8A-4147-A177-3AD203B41FA5}">
                      <a16:colId xmlns:a16="http://schemas.microsoft.com/office/drawing/2014/main" val="1125998495"/>
                    </a:ext>
                  </a:extLst>
                </a:gridCol>
              </a:tblGrid>
              <a:tr h="1073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№ п/п</a:t>
                      </a:r>
                      <a:endParaRPr lang="ru-RU" sz="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882" marR="2088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Наименование мероприятия</a:t>
                      </a:r>
                      <a:endParaRPr lang="ru-RU" sz="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882" marR="2088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Ответственный исполнитель</a:t>
                      </a:r>
                      <a:endParaRPr lang="ru-RU" sz="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882" marR="2088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Срок исполнения</a:t>
                      </a:r>
                      <a:endParaRPr lang="ru-RU" sz="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882" marR="2088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Ожидаемые результаты реализации мероприятий</a:t>
                      </a:r>
                      <a:endParaRPr lang="ru-RU" sz="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882" marR="20882" marT="0" marB="0"/>
                </a:tc>
                <a:extLst>
                  <a:ext uri="{0D108BD9-81ED-4DB2-BD59-A6C34878D82A}">
                    <a16:rowId xmlns:a16="http://schemas.microsoft.com/office/drawing/2014/main" val="578429511"/>
                  </a:ext>
                </a:extLst>
              </a:tr>
              <a:tr h="634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882" marR="20882" marT="0" marB="0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1. Подготовительный этап</a:t>
                      </a:r>
                      <a:endParaRPr lang="ru-RU" sz="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882" marR="2088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4340710"/>
                  </a:ext>
                </a:extLst>
              </a:tr>
              <a:tr h="634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1</a:t>
                      </a:r>
                      <a:endParaRPr lang="ru-RU" sz="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882" marR="2088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Установочное совещание рабочей группы</a:t>
                      </a:r>
                      <a:endParaRPr lang="ru-RU" sz="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882" marR="2088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882" marR="2088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882" marR="2088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882" marR="20882" marT="0" marB="0"/>
                </a:tc>
                <a:extLst>
                  <a:ext uri="{0D108BD9-81ED-4DB2-BD59-A6C34878D82A}">
                    <a16:rowId xmlns:a16="http://schemas.microsoft.com/office/drawing/2014/main" val="458969642"/>
                  </a:ext>
                </a:extLst>
              </a:tr>
              <a:tr h="4295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2</a:t>
                      </a:r>
                      <a:endParaRPr lang="ru-RU" sz="3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882" marR="2088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Изучение федеральных, региональных нормативных и</a:t>
                      </a:r>
                      <a:endParaRPr lang="ru-RU" sz="3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методических материалов по вопросам</a:t>
                      </a:r>
                      <a:endParaRPr lang="ru-RU" sz="3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формирования и оценки функциональной грамотности.</a:t>
                      </a:r>
                      <a:endParaRPr lang="ru-RU" sz="3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Определение школьного координатора по вопросам формирования и оценки функциональных грамотностей обучающихся.</a:t>
                      </a:r>
                      <a:endParaRPr lang="ru-RU" sz="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882" marR="2088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3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Администрация школы</a:t>
                      </a:r>
                      <a:endParaRPr lang="ru-RU" sz="3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3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3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3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882" marR="2088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3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3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3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3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3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До 20.09.2022</a:t>
                      </a:r>
                      <a:endParaRPr lang="ru-RU" sz="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882" marR="20882" marT="0" marB="0"/>
                </a:tc>
                <a:tc>
                  <a:txBody>
                    <a:bodyPr/>
                    <a:lstStyle/>
                    <a:p>
                      <a:pPr indent="361315">
                        <a:spcAft>
                          <a:spcPts val="0"/>
                        </a:spcAft>
                        <a:tabLst>
                          <a:tab pos="628650" algn="l"/>
                        </a:tabLst>
                      </a:pPr>
                      <a:r>
                        <a:rPr lang="ru-RU" sz="400">
                          <a:effectLst/>
                        </a:rPr>
                        <a:t>Скорректированы в части формирования и оценки функциональной грамотности обучающихся планы работы на 2022-2023 учебный год школьных методических объединений</a:t>
                      </a:r>
                      <a:endParaRPr lang="ru-RU" sz="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882" marR="20882" marT="0" marB="0"/>
                </a:tc>
                <a:extLst>
                  <a:ext uri="{0D108BD9-81ED-4DB2-BD59-A6C34878D82A}">
                    <a16:rowId xmlns:a16="http://schemas.microsoft.com/office/drawing/2014/main" val="2959648239"/>
                  </a:ext>
                </a:extLst>
              </a:tr>
              <a:tr h="3758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3</a:t>
                      </a:r>
                      <a:endParaRPr lang="ru-RU" sz="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882" marR="2088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Разработка и принятие локальных актов,</a:t>
                      </a:r>
                      <a:endParaRPr lang="ru-RU" sz="3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обеспечивающих реализацию плана в школе</a:t>
                      </a:r>
                      <a:endParaRPr lang="ru-RU" sz="3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по формированию функциональной</a:t>
                      </a:r>
                      <a:endParaRPr lang="ru-RU" sz="3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грамотности учащихся. Издание приказа о разработке планамероприятий, направленных на повышениефункциональнойграмотностиобучающихся</a:t>
                      </a:r>
                      <a:endParaRPr lang="ru-RU" sz="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882" marR="2088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Администрация школы</a:t>
                      </a:r>
                      <a:endParaRPr lang="ru-RU" sz="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882" marR="2088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До 20.09.2022</a:t>
                      </a:r>
                      <a:endParaRPr lang="ru-RU" sz="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882" marR="20882" marT="0" marB="0"/>
                </a:tc>
                <a:tc>
                  <a:txBody>
                    <a:bodyPr/>
                    <a:lstStyle/>
                    <a:p>
                      <a:pPr marR="245745" algn="just"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Приказ о разработкеплана мероприятий,направленныхнаповышениефункциональнойграмотностиобучающихсявМАОУ</a:t>
                      </a:r>
                      <a:endParaRPr lang="ru-RU" sz="3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Моховская ООШ</a:t>
                      </a:r>
                      <a:endParaRPr lang="ru-RU" sz="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882" marR="20882" marT="0" marB="0"/>
                </a:tc>
                <a:extLst>
                  <a:ext uri="{0D108BD9-81ED-4DB2-BD59-A6C34878D82A}">
                    <a16:rowId xmlns:a16="http://schemas.microsoft.com/office/drawing/2014/main" val="994411090"/>
                  </a:ext>
                </a:extLst>
              </a:tr>
              <a:tr h="4295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3</a:t>
                      </a:r>
                      <a:endParaRPr lang="ru-RU" sz="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882" marR="2088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Разработка  и утверждение школьного плана мероприятий по формированию и оценкефункциональной грамотности обучающихся на 2022-2025 учебный год</a:t>
                      </a:r>
                      <a:endParaRPr lang="ru-RU" sz="3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Презентация материалов по тематике</a:t>
                      </a:r>
                      <a:endParaRPr lang="ru-RU" sz="3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«функциональная грамотность» и</a:t>
                      </a:r>
                      <a:endParaRPr lang="ru-RU" sz="3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«межпредметные связи»</a:t>
                      </a:r>
                      <a:endParaRPr lang="ru-RU" sz="3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882" marR="2088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Мельникова Г.В.</a:t>
                      </a:r>
                      <a:endParaRPr lang="ru-RU" sz="3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3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3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3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3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Руководители ШМО</a:t>
                      </a:r>
                      <a:endParaRPr lang="ru-RU" sz="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882" marR="2088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До 05.10.2022</a:t>
                      </a:r>
                      <a:endParaRPr lang="ru-RU" sz="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882" marR="2088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Скорректированы в части формирования и оценки функциональной грамотности обучающихся планы работы на 2022-2023 учебный год школьных методических объединений</a:t>
                      </a:r>
                      <a:endParaRPr lang="ru-RU" sz="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882" marR="20882" marT="0" marB="0"/>
                </a:tc>
                <a:extLst>
                  <a:ext uri="{0D108BD9-81ED-4DB2-BD59-A6C34878D82A}">
                    <a16:rowId xmlns:a16="http://schemas.microsoft.com/office/drawing/2014/main" val="3265853352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4</a:t>
                      </a:r>
                      <a:endParaRPr lang="ru-RU" sz="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882" marR="2088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Формирование баз данных:</a:t>
                      </a:r>
                      <a:endParaRPr lang="ru-RU" sz="3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- учителей, участвующих в формировании функциональной грамотности;</a:t>
                      </a:r>
                      <a:endParaRPr lang="ru-RU" sz="3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- обучающихся 1-9 классов</a:t>
                      </a:r>
                      <a:endParaRPr lang="ru-RU" sz="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882" marR="2088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3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Администрация школы</a:t>
                      </a:r>
                      <a:endParaRPr lang="ru-RU" sz="3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882" marR="2088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До 27.09.2022</a:t>
                      </a:r>
                      <a:endParaRPr lang="ru-RU" sz="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882" marR="2088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Сформированы базы данных:</a:t>
                      </a:r>
                      <a:endParaRPr lang="ru-RU" sz="3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- обучающихся 1-9 классов 2022-2023 учебного года;</a:t>
                      </a:r>
                      <a:endParaRPr lang="ru-RU" sz="3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- учителей, участвующих в формировании функциональной грамотности по направлениям.;</a:t>
                      </a:r>
                      <a:endParaRPr lang="ru-RU" sz="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882" marR="20882" marT="0" marB="0"/>
                </a:tc>
                <a:extLst>
                  <a:ext uri="{0D108BD9-81ED-4DB2-BD59-A6C34878D82A}">
                    <a16:rowId xmlns:a16="http://schemas.microsoft.com/office/drawing/2014/main" val="3292593712"/>
                  </a:ext>
                </a:extLst>
              </a:tr>
              <a:tr h="3174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5</a:t>
                      </a:r>
                      <a:endParaRPr lang="ru-RU" sz="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882" marR="2088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Заседания рабочих групп педагогов с</a:t>
                      </a:r>
                      <a:endParaRPr lang="ru-RU" sz="3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целью обмена опытом реализации</a:t>
                      </a:r>
                      <a:endParaRPr lang="ru-RU" sz="3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содержания и форм активизации</a:t>
                      </a:r>
                      <a:endParaRPr lang="ru-RU" sz="3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межпредметных связей для формирования</a:t>
                      </a:r>
                      <a:endParaRPr lang="ru-RU" sz="3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функциональной грамотности</a:t>
                      </a:r>
                      <a:endParaRPr lang="ru-RU" sz="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882" marR="2088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Мельникова Г.В.</a:t>
                      </a:r>
                      <a:endParaRPr lang="ru-RU" sz="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882" marR="2088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До 15.11.2022</a:t>
                      </a:r>
                      <a:endParaRPr lang="ru-RU" sz="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882" marR="2088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Отчет </a:t>
                      </a:r>
                      <a:endParaRPr lang="ru-RU" sz="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882" marR="20882" marT="0" marB="0"/>
                </a:tc>
                <a:extLst>
                  <a:ext uri="{0D108BD9-81ED-4DB2-BD59-A6C34878D82A}">
                    <a16:rowId xmlns:a16="http://schemas.microsoft.com/office/drawing/2014/main" val="1068203452"/>
                  </a:ext>
                </a:extLst>
              </a:tr>
              <a:tr h="1610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6</a:t>
                      </a:r>
                      <a:endParaRPr lang="ru-RU" sz="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882" marR="2088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Повышение квалификации педагогов по вопросам формирования и оценки функциональной грамотности обучающихся </a:t>
                      </a:r>
                      <a:endParaRPr lang="ru-RU" sz="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882" marR="2088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Учителя- предметники</a:t>
                      </a:r>
                      <a:endParaRPr lang="ru-RU" sz="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882" marR="2088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В течение года</a:t>
                      </a:r>
                      <a:endParaRPr lang="ru-RU" sz="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882" marR="2088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Отчет о количестве педагогов</a:t>
                      </a:r>
                      <a:endParaRPr lang="ru-RU" sz="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882" marR="20882" marT="0" marB="0"/>
                </a:tc>
                <a:extLst>
                  <a:ext uri="{0D108BD9-81ED-4DB2-BD59-A6C34878D82A}">
                    <a16:rowId xmlns:a16="http://schemas.microsoft.com/office/drawing/2014/main" val="1400746463"/>
                  </a:ext>
                </a:extLst>
              </a:tr>
              <a:tr h="1610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7</a:t>
                      </a:r>
                      <a:endParaRPr lang="ru-RU" sz="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882" marR="2088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Создание и наполнение тематической страницы «Функциональная грамотность» на сайте МАОУМоховская ООШ</a:t>
                      </a:r>
                      <a:endParaRPr lang="ru-RU" sz="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882" marR="2088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Мельникова Г.В.</a:t>
                      </a:r>
                      <a:endParaRPr lang="ru-RU" sz="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882" marR="2088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Ноябрь- март 2023 года</a:t>
                      </a:r>
                      <a:endParaRPr lang="ru-RU" sz="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882" marR="2088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882" marR="20882" marT="0" marB="0"/>
                </a:tc>
                <a:extLst>
                  <a:ext uri="{0D108BD9-81ED-4DB2-BD59-A6C34878D82A}">
                    <a16:rowId xmlns:a16="http://schemas.microsoft.com/office/drawing/2014/main" val="3001272834"/>
                  </a:ext>
                </a:extLst>
              </a:tr>
              <a:tr h="2147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8</a:t>
                      </a:r>
                      <a:endParaRPr lang="ru-RU" sz="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882" marR="2088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Родительский лекторий об организации формирования функциональной грамотности обучающихся в рамках учебного процесса (урочное и внеурочное время)</a:t>
                      </a:r>
                      <a:endParaRPr lang="ru-RU" sz="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882" marR="2088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Классные руководители</a:t>
                      </a:r>
                      <a:endParaRPr lang="ru-RU" sz="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882" marR="2088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Ноябрь- декабрь 2022 года, апрель 2023 года</a:t>
                      </a:r>
                      <a:endParaRPr lang="ru-RU" sz="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882" marR="2088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Протоколы родительских собраний</a:t>
                      </a:r>
                      <a:endParaRPr lang="ru-RU" sz="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882" marR="20882" marT="0" marB="0"/>
                </a:tc>
                <a:extLst>
                  <a:ext uri="{0D108BD9-81ED-4DB2-BD59-A6C34878D82A}">
                    <a16:rowId xmlns:a16="http://schemas.microsoft.com/office/drawing/2014/main" val="2224379931"/>
                  </a:ext>
                </a:extLst>
              </a:tr>
              <a:tr h="4295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9</a:t>
                      </a:r>
                      <a:endParaRPr lang="ru-RU" sz="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882" marR="2088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Создание банка заданий и межпредметных</a:t>
                      </a:r>
                      <a:endParaRPr lang="ru-RU" sz="3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технологий для формирования</a:t>
                      </a:r>
                      <a:endParaRPr lang="ru-RU" sz="3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функциональной грамотности</a:t>
                      </a:r>
                      <a:endParaRPr lang="ru-RU" sz="3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обучающихся</a:t>
                      </a:r>
                      <a:endParaRPr lang="ru-RU" sz="3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Изучение форм технологических карт формирования и оценки направлений функциональной грамотности на заседаниях ШМО</a:t>
                      </a:r>
                      <a:endParaRPr lang="ru-RU" sz="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882" marR="2088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Мельникова Г.В.Руководители ШМО</a:t>
                      </a:r>
                      <a:endParaRPr lang="ru-RU" sz="3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882" marR="2088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Ноябрь-декабрь 2022</a:t>
                      </a:r>
                      <a:endParaRPr lang="ru-RU" sz="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882" marR="2088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Протоколы заседаний, методические рекомендации по использованию форм технологических карт</a:t>
                      </a:r>
                      <a:endParaRPr lang="ru-RU" sz="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882" marR="20882" marT="0" marB="0"/>
                </a:tc>
                <a:extLst>
                  <a:ext uri="{0D108BD9-81ED-4DB2-BD59-A6C34878D82A}">
                    <a16:rowId xmlns:a16="http://schemas.microsoft.com/office/drawing/2014/main" val="126622097"/>
                  </a:ext>
                </a:extLst>
              </a:tr>
              <a:tr h="4295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10</a:t>
                      </a:r>
                      <a:endParaRPr lang="ru-RU" sz="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882" marR="2088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Определение разделов, тем, дидактических единиц в рабочих учебных программах 1-9 классов, при изучении которых реализуются приемы формирования и оценки функциональной грамотности</a:t>
                      </a:r>
                      <a:endParaRPr lang="ru-RU" sz="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882" marR="2088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Учителя -предметники</a:t>
                      </a:r>
                      <a:endParaRPr lang="ru-RU" sz="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882" marR="2088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Октябрь-ноябрь 2022 года</a:t>
                      </a:r>
                      <a:endParaRPr lang="ru-RU" sz="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882" marR="2088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Технологические карты формирования и оценки функциональной грамотности по направлениям для 1-9 классов, методические рекомендации по внесению изменений в рабочие учебные программы 8-9 классов и основную образовательную программу основного общего образования</a:t>
                      </a:r>
                      <a:endParaRPr lang="ru-RU" sz="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882" marR="20882" marT="0" marB="0"/>
                </a:tc>
                <a:extLst>
                  <a:ext uri="{0D108BD9-81ED-4DB2-BD59-A6C34878D82A}">
                    <a16:rowId xmlns:a16="http://schemas.microsoft.com/office/drawing/2014/main" val="2931071820"/>
                  </a:ext>
                </a:extLst>
              </a:tr>
              <a:tr h="2684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11</a:t>
                      </a:r>
                      <a:endParaRPr lang="ru-RU" sz="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882" marR="2088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Внесение изменений в ООП ООО,  рабочие учебные программы педагогов, программы по внеурочной деятельности</a:t>
                      </a:r>
                      <a:endParaRPr lang="ru-RU" sz="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882" marR="2088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Мельникова Г.В.Руководители ШМО</a:t>
                      </a:r>
                      <a:endParaRPr lang="ru-RU" sz="3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Учителя -предметники </a:t>
                      </a:r>
                      <a:endParaRPr lang="ru-RU" sz="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882" marR="2088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До 20.11.2022</a:t>
                      </a:r>
                      <a:endParaRPr lang="ru-RU" sz="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882" marR="2088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Скорректированы в части формирования и оценки функциональной грамотности обучающихся ООП ООО, рабочие учебные программы 1-9 классов </a:t>
                      </a:r>
                      <a:endParaRPr lang="ru-RU" sz="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882" marR="20882" marT="0" marB="0"/>
                </a:tc>
                <a:extLst>
                  <a:ext uri="{0D108BD9-81ED-4DB2-BD59-A6C34878D82A}">
                    <a16:rowId xmlns:a16="http://schemas.microsoft.com/office/drawing/2014/main" val="1609186624"/>
                  </a:ext>
                </a:extLst>
              </a:tr>
              <a:tr h="2684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12</a:t>
                      </a:r>
                      <a:endParaRPr lang="ru-RU" sz="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882" marR="20882" marT="0" marB="0"/>
                </a:tc>
                <a:tc>
                  <a:txBody>
                    <a:bodyPr/>
                    <a:lstStyle/>
                    <a:p>
                      <a:pPr marR="95885"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Подготовка базы тестовых заданий (1-9 классы)для проверки сформированностиматематической,естественнонаучной,читательской,финансовойиглобальной грамотности</a:t>
                      </a:r>
                      <a:endParaRPr lang="ru-RU" sz="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882" marR="2088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Учителя -предметники</a:t>
                      </a:r>
                      <a:endParaRPr lang="ru-RU" sz="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882" marR="2088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В течение года</a:t>
                      </a:r>
                      <a:endParaRPr lang="ru-RU" sz="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882" marR="2088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 dirty="0">
                          <a:effectLst/>
                        </a:rPr>
                        <a:t>База тестовых заданий по </a:t>
                      </a:r>
                      <a:r>
                        <a:rPr lang="ru-RU" sz="400" dirty="0" err="1">
                          <a:effectLst/>
                        </a:rPr>
                        <a:t>всемнаправлениямфункциональнойграмотности</a:t>
                      </a:r>
                      <a:endParaRPr lang="ru-RU" sz="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882" marR="20882" marT="0" marB="0"/>
                </a:tc>
                <a:extLst>
                  <a:ext uri="{0D108BD9-81ED-4DB2-BD59-A6C34878D82A}">
                    <a16:rowId xmlns:a16="http://schemas.microsoft.com/office/drawing/2014/main" val="2665464983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24FBD7-D083-4369-95D9-444CD6BC5E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050" y="112027"/>
            <a:ext cx="2046209" cy="165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0090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12D2E5-993B-491C-99B3-4AECB43F7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Контрольно-</a:t>
            </a:r>
            <a:r>
              <a:rPr lang="ru-RU" dirty="0" err="1"/>
              <a:t>диагностичекие</a:t>
            </a:r>
            <a:r>
              <a:rPr lang="ru-RU" dirty="0"/>
              <a:t> работы на платформе  РЭШ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F8F67A-0DD0-42B0-94DF-B040836274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E8FE87A0-2E12-4CCF-A3AC-69F6B5938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29" y="2385974"/>
            <a:ext cx="4693251" cy="261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DED8B787-DC84-472F-9852-9D342718A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012" y="2544366"/>
            <a:ext cx="4624316" cy="332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21F6AAA-9784-4438-9990-2259348F23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2" y="4333752"/>
            <a:ext cx="2046209" cy="165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237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CD38D5-23CE-482B-B421-1D6491FB2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Внеурочная деятельность </a:t>
            </a:r>
            <a:br>
              <a:rPr lang="ru-RU" dirty="0"/>
            </a:br>
            <a:r>
              <a:rPr lang="ru-RU" dirty="0"/>
              <a:t>Детский сад</a:t>
            </a:r>
            <a:br>
              <a:rPr lang="ru-RU" dirty="0"/>
            </a:br>
            <a:r>
              <a:rPr lang="ru-RU" dirty="0"/>
              <a:t>1-9 класс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73BABD1-1656-48BA-A8F5-628F277D9D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3676635"/>
            <a:ext cx="1674366" cy="223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C01DAD8D-9EC0-41BD-ADFF-C4CEAAE15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54" y="2859044"/>
            <a:ext cx="4024184" cy="301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77180A67-585E-4D4E-AE1D-B09909749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720" y="1830708"/>
            <a:ext cx="3864383" cy="270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76C5EAAA-EEF1-4469-A9DB-4E332B3D7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212" y="1321139"/>
            <a:ext cx="2871305" cy="215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BBCE2606-F6C6-42A7-A4BB-A8D92ECF1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564" y="3018243"/>
            <a:ext cx="2114538" cy="281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8EED0420-973F-4495-92C3-59AD65EE8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625" y="2523638"/>
            <a:ext cx="2486025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2CA4DA9-7DB5-4BE9-867F-E3A0D3F1F8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865" y="4368113"/>
            <a:ext cx="2046209" cy="165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7820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0F960F-9F98-48B5-96C2-FD2D1235F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Ресурсное обеспечение программы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5CE927-90D2-4FAB-8665-85013FAA79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Благоприятные условия для реализации Программы</a:t>
            </a:r>
          </a:p>
          <a:p>
            <a:r>
              <a:rPr lang="ru-RU" dirty="0"/>
              <a:t> кадровые  (высшая категория – 40%, первая категория – 40 %)</a:t>
            </a:r>
          </a:p>
          <a:p>
            <a:r>
              <a:rPr lang="ru-RU" dirty="0"/>
              <a:t>научно-методические (пособия для детей и педагогов, платформа РЭШ)</a:t>
            </a:r>
          </a:p>
          <a:p>
            <a:r>
              <a:rPr lang="ru-RU" dirty="0"/>
              <a:t>материальные условия (Без дополнительного финансирования, в рамках муниципального задания).</a:t>
            </a:r>
          </a:p>
          <a:p>
            <a:endParaRPr lang="ru-RU" dirty="0"/>
          </a:p>
          <a:p>
            <a:endParaRPr lang="ru-RU" dirty="0"/>
          </a:p>
          <a:p>
            <a:pPr marL="0" indent="0">
              <a:buNone/>
            </a:pPr>
            <a:endParaRPr lang="ru-RU" b="1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F5C0A7-ED8A-4F5A-9171-11C1D2364D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393" y="4073570"/>
            <a:ext cx="2046209" cy="165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659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175228"/>
            <a:ext cx="6705247" cy="714380"/>
          </a:xfrm>
        </p:spPr>
        <p:txBody>
          <a:bodyPr>
            <a:noAutofit/>
          </a:bodyPr>
          <a:lstStyle/>
          <a:p>
            <a:pPr algn="l"/>
            <a:r>
              <a:rPr lang="ru-RU" sz="48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          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Эпиграф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706659" y="1165152"/>
            <a:ext cx="3710216" cy="185570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i="1" dirty="0"/>
              <a:t>Если вы удачно выберете труд и вложите в него всю свою душу, то счастье само отыщет вас.</a:t>
            </a:r>
          </a:p>
          <a:p>
            <a:pPr>
              <a:buNone/>
            </a:pPr>
            <a:endParaRPr lang="ru-RU" sz="1800" dirty="0"/>
          </a:p>
          <a:p>
            <a:pPr algn="r">
              <a:buNone/>
            </a:pPr>
            <a:r>
              <a:rPr lang="ru-RU" sz="1800" dirty="0"/>
              <a:t>К.Д. Ушинский</a:t>
            </a:r>
          </a:p>
        </p:txBody>
      </p:sp>
      <p:pic>
        <p:nvPicPr>
          <p:cNvPr id="4" name="Picture 2" descr="imgonline-com-ua-Transparent-backgr-OQMzZ7PljIBd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979" y="3645025"/>
            <a:ext cx="2420888" cy="242088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B059B87F-4AE5-2C06-23C3-85A0EFB9D181}"/>
              </a:ext>
            </a:extLst>
          </p:cNvPr>
          <p:cNvSpPr/>
          <p:nvPr/>
        </p:nvSpPr>
        <p:spPr>
          <a:xfrm>
            <a:off x="2915816" y="4107637"/>
            <a:ext cx="2748579" cy="1639678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РЕАЛИЗАЦИЯ ММТ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72DD57-313F-6E31-E4BB-2C9A73BC438C}"/>
              </a:ext>
            </a:extLst>
          </p:cNvPr>
          <p:cNvSpPr txBox="1"/>
          <p:nvPr/>
        </p:nvSpPr>
        <p:spPr>
          <a:xfrm>
            <a:off x="5518368" y="3884503"/>
            <a:ext cx="333691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«Профессиональная компетентность педагога в условиях обновления содержания образования и воспитания» 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F71004-5012-9AF4-F00A-2CE0ADA1C516}"/>
              </a:ext>
            </a:extLst>
          </p:cNvPr>
          <p:cNvSpPr txBox="1"/>
          <p:nvPr/>
        </p:nvSpPr>
        <p:spPr>
          <a:xfrm>
            <a:off x="2909210" y="3861048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форматы и формы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8812EE-794B-5BC7-8DF4-7259DE8FF991}"/>
              </a:ext>
            </a:extLst>
          </p:cNvPr>
          <p:cNvSpPr txBox="1"/>
          <p:nvPr/>
        </p:nvSpPr>
        <p:spPr>
          <a:xfrm>
            <a:off x="2972169" y="5347573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на всех уровнях образования</a:t>
            </a:r>
          </a:p>
        </p:txBody>
      </p:sp>
      <p:pic>
        <p:nvPicPr>
          <p:cNvPr id="23" name="Picture 2" descr="C:\Documents and Settings\Преподаватель\Рабочий стол\ЗВЯГИНА\МЕТОДСЕТЬ\2020-2021\МЭМС\ИТОГОВЫЙ\Картинки\Восклиц.знак.png">
            <a:extLst>
              <a:ext uri="{FF2B5EF4-FFF2-40B4-BE49-F238E27FC236}">
                <a16:creationId xmlns:a16="http://schemas.microsoft.com/office/drawing/2014/main" id="{C15641E3-0828-6291-B24D-9B15549DC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73683" y="-66068"/>
            <a:ext cx="1196972" cy="1196972"/>
          </a:xfrm>
          <a:prstGeom prst="rect">
            <a:avLst/>
          </a:prstGeom>
          <a:noFill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DD8961A-C95F-BB36-24DB-BCC8067090EF}"/>
              </a:ext>
            </a:extLst>
          </p:cNvPr>
          <p:cNvSpPr txBox="1"/>
          <p:nvPr/>
        </p:nvSpPr>
        <p:spPr>
          <a:xfrm>
            <a:off x="383260" y="2011760"/>
            <a:ext cx="22523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Муниципальная методическая служба</a:t>
            </a:r>
          </a:p>
        </p:txBody>
      </p:sp>
      <p:sp>
        <p:nvSpPr>
          <p:cNvPr id="21" name="Стрелка: вниз 20">
            <a:extLst>
              <a:ext uri="{FF2B5EF4-FFF2-40B4-BE49-F238E27FC236}">
                <a16:creationId xmlns:a16="http://schemas.microsoft.com/office/drawing/2014/main" id="{35EFCDC5-4C91-5DCF-F843-F2390957B615}"/>
              </a:ext>
            </a:extLst>
          </p:cNvPr>
          <p:cNvSpPr/>
          <p:nvPr/>
        </p:nvSpPr>
        <p:spPr>
          <a:xfrm>
            <a:off x="1257393" y="3085258"/>
            <a:ext cx="504056" cy="504057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9991952-DF9B-47D6-80FE-49CCE8BCFF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2366" y="715886"/>
            <a:ext cx="2074742" cy="2074742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1277F9-EC59-468F-A6E7-D177C5B7DDFB}"/>
              </a:ext>
            </a:extLst>
          </p:cNvPr>
          <p:cNvSpPr txBox="1"/>
          <p:nvPr/>
        </p:nvSpPr>
        <p:spPr>
          <a:xfrm>
            <a:off x="5676544" y="3262393"/>
            <a:ext cx="3020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Решение МЭМС – 13.09.2022г.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D14CC7-3C99-4E7A-A454-6DF974C0D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060" y="1321139"/>
            <a:ext cx="7429499" cy="3267852"/>
          </a:xfrm>
        </p:spPr>
        <p:txBody>
          <a:bodyPr/>
          <a:lstStyle/>
          <a:p>
            <a:r>
              <a:rPr lang="ru-RU" dirty="0"/>
              <a:t>Благодарим за внимание!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840544-6180-4E88-94AF-090933B61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52736"/>
            <a:ext cx="7886700" cy="5124227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DBD723-5C62-4111-8DD3-8B94D7E47C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882" y="4133850"/>
            <a:ext cx="2157878" cy="174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7192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63626"/>
            <a:ext cx="7329510" cy="714356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На уровне основного и среднего общего образования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36945" y="3071600"/>
            <a:ext cx="5161274" cy="359797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формирование функциональной грамотности, 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реализация воспитательного аспекта школьного урока,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- развитие детской научно-познавательной инициативы,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применение современных цифровых образовательных ресурсов и платформ,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внедрение и апробация инновационных образовательных технологий,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анализ приемов достижения образовательных результатов при подготовке к ГИА</a:t>
            </a:r>
          </a:p>
        </p:txBody>
      </p:sp>
      <p:pic>
        <p:nvPicPr>
          <p:cNvPr id="18" name="Picture 2" descr="C:\Documents and Settings\Преподаватель\Рабочий стол\ЗВЯГИНА\МЕТОДСЕТЬ\2020-2021\МЭМС\ИТОГОВЫЙ\Картинки\Восклиц.знак.png">
            <a:extLst>
              <a:ext uri="{FF2B5EF4-FFF2-40B4-BE49-F238E27FC236}">
                <a16:creationId xmlns:a16="http://schemas.microsoft.com/office/drawing/2014/main" id="{4188733E-0C72-EA7E-AF2A-5597B4C74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5767" y="-111081"/>
            <a:ext cx="1196972" cy="1196972"/>
          </a:xfrm>
          <a:prstGeom prst="rect">
            <a:avLst/>
          </a:prstGeom>
          <a:noFill/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8EEF981-D73B-6A47-7679-B476AEE83DA9}"/>
              </a:ext>
            </a:extLst>
          </p:cNvPr>
          <p:cNvSpPr txBox="1"/>
          <p:nvPr/>
        </p:nvSpPr>
        <p:spPr>
          <a:xfrm>
            <a:off x="445767" y="1363818"/>
            <a:ext cx="288032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Муниципальная методическая сеть –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13 МО</a:t>
            </a:r>
          </a:p>
          <a:p>
            <a:pPr algn="ctr"/>
            <a:endParaRPr lang="ru-RU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Двойная стрелка влево/вправо 2"/>
          <p:cNvSpPr/>
          <p:nvPr/>
        </p:nvSpPr>
        <p:spPr>
          <a:xfrm>
            <a:off x="3354667" y="1486129"/>
            <a:ext cx="2809219" cy="1077323"/>
          </a:xfrm>
          <a:prstGeom prst="left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Реализация ММТ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0F31514F-FFD8-4704-908A-85DB6A4429E2}"/>
              </a:ext>
            </a:extLst>
          </p:cNvPr>
          <p:cNvSpPr/>
          <p:nvPr/>
        </p:nvSpPr>
        <p:spPr>
          <a:xfrm>
            <a:off x="1373366" y="2855840"/>
            <a:ext cx="3888432" cy="39817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ПРИОРИТЕТНЫЕ ВОПРОСЫ: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12903A-E445-4DC9-8499-FD73A6FB9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715" y="1429411"/>
            <a:ext cx="1835340" cy="53257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1580" y="297451"/>
            <a:ext cx="7329510" cy="714356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Методическое сопровождение воспитательной деятельности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79501" y="1526674"/>
            <a:ext cx="4259325" cy="136573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Специфика деятельности ПДС «Руководство детскими общественными объединениями»</a:t>
            </a:r>
          </a:p>
        </p:txBody>
      </p:sp>
      <p:pic>
        <p:nvPicPr>
          <p:cNvPr id="18" name="Picture 2" descr="C:\Documents and Settings\Преподаватель\Рабочий стол\ЗВЯГИНА\МЕТОДСЕТЬ\2020-2021\МЭМС\ИТОГОВЫЙ\Картинки\Восклиц.знак.png">
            <a:extLst>
              <a:ext uri="{FF2B5EF4-FFF2-40B4-BE49-F238E27FC236}">
                <a16:creationId xmlns:a16="http://schemas.microsoft.com/office/drawing/2014/main" id="{4188733E-0C72-EA7E-AF2A-5597B4C74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-87700"/>
            <a:ext cx="1196972" cy="1196972"/>
          </a:xfrm>
          <a:prstGeom prst="rect">
            <a:avLst/>
          </a:prstGeom>
          <a:noFill/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3A38E87-9809-4D17-8660-C706CABF0B39}"/>
              </a:ext>
            </a:extLst>
          </p:cNvPr>
          <p:cNvSpPr/>
          <p:nvPr/>
        </p:nvSpPr>
        <p:spPr>
          <a:xfrm>
            <a:off x="616641" y="3119756"/>
            <a:ext cx="4259325" cy="115212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пропаганда среди педагогов – руководителей школьных детских общественных объединений вопросов по формированию и развитию детской познавательной и социальной инициативы</a:t>
            </a:r>
          </a:p>
        </p:txBody>
      </p:sp>
      <p:sp>
        <p:nvSpPr>
          <p:cNvPr id="4" name="Стрелка: вниз 3">
            <a:extLst>
              <a:ext uri="{FF2B5EF4-FFF2-40B4-BE49-F238E27FC236}">
                <a16:creationId xmlns:a16="http://schemas.microsoft.com/office/drawing/2014/main" id="{F55D819D-2BCB-4290-9C1A-C10CB3171FE0}"/>
              </a:ext>
            </a:extLst>
          </p:cNvPr>
          <p:cNvSpPr/>
          <p:nvPr/>
        </p:nvSpPr>
        <p:spPr>
          <a:xfrm>
            <a:off x="2421854" y="2717666"/>
            <a:ext cx="576064" cy="432048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FDD5C3-000E-4FEE-B72E-3B9421DB2525}"/>
              </a:ext>
            </a:extLst>
          </p:cNvPr>
          <p:cNvSpPr txBox="1"/>
          <p:nvPr/>
        </p:nvSpPr>
        <p:spPr>
          <a:xfrm>
            <a:off x="755906" y="4564190"/>
            <a:ext cx="1512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п. 1, 8, 9, </a:t>
            </a:r>
          </a:p>
          <a:p>
            <a:pPr algn="ctr"/>
            <a:r>
              <a:rPr lang="ru-RU" b="1" dirty="0">
                <a:solidFill>
                  <a:srgbClr val="C00000"/>
                </a:solidFill>
              </a:rPr>
              <a:t>32.3.</a:t>
            </a:r>
          </a:p>
          <a:p>
            <a:pPr algn="ctr"/>
            <a:r>
              <a:rPr lang="ru-RU" b="1" dirty="0">
                <a:solidFill>
                  <a:srgbClr val="C00000"/>
                </a:solidFill>
              </a:rPr>
              <a:t>ФГОС ООО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00996F-B969-4FE9-883E-F696D38F7075}"/>
              </a:ext>
            </a:extLst>
          </p:cNvPr>
          <p:cNvSpPr txBox="1"/>
          <p:nvPr/>
        </p:nvSpPr>
        <p:spPr>
          <a:xfrm>
            <a:off x="3165383" y="4634097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п. 7.1.</a:t>
            </a:r>
          </a:p>
          <a:p>
            <a:pPr algn="ctr"/>
            <a:r>
              <a:rPr lang="ru-RU" b="1" dirty="0">
                <a:solidFill>
                  <a:srgbClr val="C00000"/>
                </a:solidFill>
              </a:rPr>
              <a:t>ФГОС СОО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2338EE-6A2E-4CF0-95BB-B77313BC501D}"/>
              </a:ext>
            </a:extLst>
          </p:cNvPr>
          <p:cNvSpPr txBox="1"/>
          <p:nvPr/>
        </p:nvSpPr>
        <p:spPr>
          <a:xfrm>
            <a:off x="1871700" y="5679435"/>
            <a:ext cx="1512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п. 16.3., 26.2.3.3.</a:t>
            </a:r>
          </a:p>
          <a:p>
            <a:pPr algn="ctr"/>
            <a:r>
              <a:rPr lang="ru-RU" b="1" dirty="0">
                <a:solidFill>
                  <a:srgbClr val="C00000"/>
                </a:solidFill>
              </a:rPr>
              <a:t>ФОП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0F7A8B1-0B20-49F3-B6A3-BF8B584E5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8686" y="5136844"/>
            <a:ext cx="682811" cy="54259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752D29-6A13-4599-8030-1E2E1259B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425" y="4181695"/>
            <a:ext cx="682811" cy="54259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1FB0D9D-A442-4BA0-B397-182951C4F6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580" y="4150883"/>
            <a:ext cx="682811" cy="54259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B34167E-981B-457B-B086-14D602022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0989" y="1526674"/>
            <a:ext cx="2649718" cy="50411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016DA46-0C14-44A5-9E0B-DDECBA349D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285" y="4587050"/>
            <a:ext cx="396274" cy="39627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FDE8B84-2C29-4256-8DDD-4638B56029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3226" y="4601812"/>
            <a:ext cx="396274" cy="39627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3844B63-9806-4532-9F8C-AA711E3B39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3688" y="5704751"/>
            <a:ext cx="396274" cy="39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4477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00174"/>
            <a:ext cx="7772400" cy="3857652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ДОКЛАД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</a:b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«О деятельности постоянно действующего семинара «Руководство детскими общественными объединениями»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</a:b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 в 2022-2023 учебном году»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43372" y="5301208"/>
            <a:ext cx="4700598" cy="1194848"/>
          </a:xfrm>
        </p:spPr>
        <p:txBody>
          <a:bodyPr>
            <a:noAutofit/>
          </a:bodyPr>
          <a:lstStyle/>
          <a:p>
            <a:pPr algn="r"/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Уткина Александра Андреевна,</a:t>
            </a:r>
          </a:p>
          <a:p>
            <a:pPr algn="r"/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методист МАУ «ЦРО»,</a:t>
            </a:r>
          </a:p>
          <a:p>
            <a:pPr algn="r"/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руководитель постоянно действующего семинара</a:t>
            </a:r>
          </a:p>
          <a:p>
            <a:endParaRPr lang="ru-RU" sz="1600" dirty="0"/>
          </a:p>
        </p:txBody>
      </p:sp>
      <p:pic>
        <p:nvPicPr>
          <p:cNvPr id="1026" name="Picture 2" descr="imgonline-com-ua-Transparent-backgr-OQMzZ7PljIBd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2717" y="188640"/>
            <a:ext cx="1918566" cy="191856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170694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Преподаватель\Рабочий стол\1641507941_21-flomaster-club-p-risunki-detei-na-temu-tolerantnost-krasivi-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0"/>
            <a:ext cx="2267744" cy="1700808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83568" y="404665"/>
            <a:ext cx="6120680" cy="1296144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Цель программы: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2564904"/>
            <a:ext cx="80648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повышение уровня методической компетентности педагогических работников при организации деятельности детских общественных объединений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Преподаватель\Рабочий стол\1641507941_21-flomaster-club-p-risunki-detei-na-temu-tolerantnost-krasivi-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0"/>
            <a:ext cx="2267744" cy="1700808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6336704" cy="1224136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Задачи программы:</a:t>
            </a:r>
          </a:p>
        </p:txBody>
      </p:sp>
      <p:graphicFrame>
        <p:nvGraphicFramePr>
          <p:cNvPr id="7" name="Схема 6"/>
          <p:cNvGraphicFramePr/>
          <p:nvPr/>
        </p:nvGraphicFramePr>
        <p:xfrm>
          <a:off x="323528" y="1268760"/>
          <a:ext cx="8280920" cy="5301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331640" y="5229200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осуществить обмен опытом педагогов по организации детского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самоуправления.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Преподаватель\Рабочий стол\1641507941_21-flomaster-club-p-risunki-detei-na-temu-tolerantnost-krasivi-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0"/>
            <a:ext cx="2267744" cy="170080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99592" y="404664"/>
            <a:ext cx="5832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Темы методических встреч:</a:t>
            </a:r>
          </a:p>
        </p:txBody>
      </p:sp>
      <p:graphicFrame>
        <p:nvGraphicFramePr>
          <p:cNvPr id="5" name="Схема 4"/>
          <p:cNvGraphicFramePr/>
          <p:nvPr/>
        </p:nvGraphicFramePr>
        <p:xfrm>
          <a:off x="-3996952" y="2204864"/>
          <a:ext cx="1684987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Преподаватель\Рабочий стол\1641507941_21-flomaster-club-p-risunki-detei-na-temu-tolerantnost-krasivi-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0"/>
            <a:ext cx="2267744" cy="1700808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11560" y="332656"/>
            <a:ext cx="6190456" cy="1470025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Формы методических встреч: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3608" y="2132856"/>
            <a:ext cx="712879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семинары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доклады-презентации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тренинг «Воспитатель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XXI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века»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экскурсии в медиацентры, комнаты детских инициатив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модельная мастерская «Перекресток трех дорог»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экспресс задачи «Опыт - это система»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деловая игра «Практика организации детского самоуправления»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и другие активные форматы взаимодействия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Преподаватель\Рабочий стол\1641507941_21-flomaster-club-p-risunki-detei-na-temu-tolerantnost-krasivi-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0"/>
            <a:ext cx="2267744" cy="170080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67544" y="116632"/>
            <a:ext cx="66247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Модули РПВ по организации детских объединений:</a:t>
            </a:r>
          </a:p>
        </p:txBody>
      </p:sp>
      <p:graphicFrame>
        <p:nvGraphicFramePr>
          <p:cNvPr id="4" name="Схема 3"/>
          <p:cNvGraphicFramePr/>
          <p:nvPr/>
        </p:nvGraphicFramePr>
        <p:xfrm>
          <a:off x="797436" y="249289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Преподаватель\Рабочий стол\1641507941_21-flomaster-club-p-risunki-detei-na-temu-tolerantnost-krasivi-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0"/>
            <a:ext cx="2267744" cy="170080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95536" y="198510"/>
            <a:ext cx="67322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Проект «Школа 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Минпросвещения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России», направление «Творчество»</a:t>
            </a:r>
          </a:p>
        </p:txBody>
      </p:sp>
      <p:graphicFrame>
        <p:nvGraphicFramePr>
          <p:cNvPr id="4" name="Схема 3"/>
          <p:cNvGraphicFramePr/>
          <p:nvPr/>
        </p:nvGraphicFramePr>
        <p:xfrm>
          <a:off x="791580" y="2204864"/>
          <a:ext cx="756084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1526" y="125557"/>
            <a:ext cx="7400948" cy="857256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Нормативно-правовые и общетеоретические предпосылки</a:t>
            </a:r>
          </a:p>
        </p:txBody>
      </p:sp>
      <p:pic>
        <p:nvPicPr>
          <p:cNvPr id="14" name="Рисунок 1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876F6EE-FD16-6F52-A2AB-9342992103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20" y="1238876"/>
            <a:ext cx="2254227" cy="3183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5" name="Рисунок 1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76484A8-8600-DAC2-2C15-FB744BC34B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39" y="1240105"/>
            <a:ext cx="2166358" cy="3081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6" name="Рисунок 1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1DFFE91-ADF6-BA6D-0286-CF0EA2EEF0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251" y="1240105"/>
            <a:ext cx="2160837" cy="3081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7" name="Рисунок 1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0ADAB42-054C-558F-5C0D-DA7BD53ECE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81" y="3511872"/>
            <a:ext cx="2220082" cy="31421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8" name="Рисунок 1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20A40F9-8C9A-5B8C-EB3B-5AF31F974C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749" y="3511872"/>
            <a:ext cx="2220082" cy="31421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2" name="Picture 2" descr="C:\Documents and Settings\Преподаватель\Рабочий стол\ЗВЯГИНА\МЕТОДСЕТЬ\2020-2021\МЭМС\ИТОГОВЫЙ\Картинки\Восклиц.знак.png">
            <a:extLst>
              <a:ext uri="{FF2B5EF4-FFF2-40B4-BE49-F238E27FC236}">
                <a16:creationId xmlns:a16="http://schemas.microsoft.com/office/drawing/2014/main" id="{5F7C38BA-BB43-3F33-40F9-D1070435D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3735" y="-85513"/>
            <a:ext cx="1196972" cy="1196972"/>
          </a:xfrm>
          <a:prstGeom prst="rect">
            <a:avLst/>
          </a:prstGeom>
          <a:noFill/>
        </p:spPr>
      </p:pic>
      <p:pic>
        <p:nvPicPr>
          <p:cNvPr id="28" name="Picture 2" descr="⬇ Скачать картинки Галочка, стоковые фото Галочка в хорошем качестве |  Depositphotos">
            <a:extLst>
              <a:ext uri="{FF2B5EF4-FFF2-40B4-BE49-F238E27FC236}">
                <a16:creationId xmlns:a16="http://schemas.microsoft.com/office/drawing/2014/main" id="{3B494124-8C64-CC10-FC5B-7832E9F39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5" y="1240105"/>
            <a:ext cx="683720" cy="68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⬇ Скачать картинки Галочка, стоковые фото Галочка в хорошем качестве |  Depositphotos">
            <a:extLst>
              <a:ext uri="{FF2B5EF4-FFF2-40B4-BE49-F238E27FC236}">
                <a16:creationId xmlns:a16="http://schemas.microsoft.com/office/drawing/2014/main" id="{C27D1F41-8903-B8F0-BB79-8C06B0216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029" y="1257643"/>
            <a:ext cx="683720" cy="68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⬇ Скачать картинки Галочка, стоковые фото Галочка в хорошем качестве |  Depositphotos">
            <a:extLst>
              <a:ext uri="{FF2B5EF4-FFF2-40B4-BE49-F238E27FC236}">
                <a16:creationId xmlns:a16="http://schemas.microsoft.com/office/drawing/2014/main" id="{D0264A54-F133-517C-D83D-B232093A5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391" y="1238876"/>
            <a:ext cx="683720" cy="68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⬇ Скачать картинки Галочка, стоковые фото Галочка в хорошем качестве |  Depositphotos">
            <a:extLst>
              <a:ext uri="{FF2B5EF4-FFF2-40B4-BE49-F238E27FC236}">
                <a16:creationId xmlns:a16="http://schemas.microsoft.com/office/drawing/2014/main" id="{53FB56A3-C7B5-3E65-AE8E-9EE7BF9D2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21" y="3638348"/>
            <a:ext cx="683720" cy="68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⬇ Скачать картинки Галочка, стоковые фото Галочка в хорошем качестве |  Depositphotos">
            <a:extLst>
              <a:ext uri="{FF2B5EF4-FFF2-40B4-BE49-F238E27FC236}">
                <a16:creationId xmlns:a16="http://schemas.microsoft.com/office/drawing/2014/main" id="{A19D843B-EC18-570F-4469-75A91B2A9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937" y="3655886"/>
            <a:ext cx="683720" cy="68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1BBD06-9D4C-4029-8ABC-F85E7483C4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2074" y="3511872"/>
            <a:ext cx="2255665" cy="31986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130176-0543-415B-94CF-C998AA60B6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30607" y="3696483"/>
            <a:ext cx="682811" cy="682811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Преподаватель\Рабочий стол\1641507941_21-flomaster-club-p-risunki-detei-na-temu-tolerantnost-krasivi-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0"/>
            <a:ext cx="2267744" cy="1700808"/>
          </a:xfrm>
          <a:prstGeom prst="rect">
            <a:avLst/>
          </a:prstGeom>
          <a:noFill/>
        </p:spPr>
      </p:pic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395536" y="3444101"/>
            <a:ext cx="824440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1415988" y="1706598"/>
          <a:ext cx="6528048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Стрелка вправо 6"/>
          <p:cNvSpPr/>
          <p:nvPr/>
        </p:nvSpPr>
        <p:spPr>
          <a:xfrm>
            <a:off x="4283968" y="3758826"/>
            <a:ext cx="792088" cy="36004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3A977D-A8BB-4241-A728-B79C5991A9C3}"/>
              </a:ext>
            </a:extLst>
          </p:cNvPr>
          <p:cNvSpPr txBox="1"/>
          <p:nvPr/>
        </p:nvSpPr>
        <p:spPr>
          <a:xfrm>
            <a:off x="683568" y="549542"/>
            <a:ext cx="56886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Трансформация ПДС…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Преподаватель\Рабочий стол\1641507941_21-flomaster-club-p-risunki-detei-na-temu-tolerantnost-krasivi-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9" y="0"/>
            <a:ext cx="3419872" cy="2564904"/>
          </a:xfrm>
          <a:prstGeom prst="rect">
            <a:avLst/>
          </a:prstGeom>
          <a:noFill/>
        </p:spPr>
      </p:pic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395536" y="3444101"/>
            <a:ext cx="824440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33364" y="3393331"/>
            <a:ext cx="67687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Спасибо за внимание!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95485"/>
            <a:ext cx="7329510" cy="1047066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Методическое сопровождение ПР любого уровня образования и направления деятельности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14009" y="1820752"/>
            <a:ext cx="4619365" cy="114092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Организация деятельности ПДС «Ключевые аспекты формирования современной цифровой образовательной среды» </a:t>
            </a:r>
          </a:p>
        </p:txBody>
      </p:sp>
      <p:pic>
        <p:nvPicPr>
          <p:cNvPr id="18" name="Picture 2" descr="C:\Documents and Settings\Преподаватель\Рабочий стол\ЗВЯГИНА\МЕТОДСЕТЬ\2020-2021\МЭМС\ИТОГОВЫЙ\Картинки\Восклиц.знак.png">
            <a:extLst>
              <a:ext uri="{FF2B5EF4-FFF2-40B4-BE49-F238E27FC236}">
                <a16:creationId xmlns:a16="http://schemas.microsoft.com/office/drawing/2014/main" id="{4188733E-0C72-EA7E-AF2A-5597B4C74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-87700"/>
            <a:ext cx="1196972" cy="1196972"/>
          </a:xfrm>
          <a:prstGeom prst="rect">
            <a:avLst/>
          </a:prstGeom>
          <a:noFill/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0C4DAC98-FBB0-4128-B325-2049DE6248E9}"/>
              </a:ext>
            </a:extLst>
          </p:cNvPr>
          <p:cNvSpPr/>
          <p:nvPr/>
        </p:nvSpPr>
        <p:spPr>
          <a:xfrm>
            <a:off x="930289" y="2968337"/>
            <a:ext cx="4608512" cy="57606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ОБНОВЛЕННЫЕ ФГОС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F562FD-928B-48B8-8997-1F4995792227}"/>
              </a:ext>
            </a:extLst>
          </p:cNvPr>
          <p:cNvSpPr txBox="1"/>
          <p:nvPr/>
        </p:nvSpPr>
        <p:spPr>
          <a:xfrm>
            <a:off x="914009" y="3619818"/>
            <a:ext cx="4608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 35. (п.п. 35.3., 35.4.)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«Общесистемные требования к реализации программы»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767339-8101-4FD1-BE7D-18C9C54E7802}"/>
              </a:ext>
            </a:extLst>
          </p:cNvPr>
          <p:cNvSpPr txBox="1"/>
          <p:nvPr/>
        </p:nvSpPr>
        <p:spPr>
          <a:xfrm>
            <a:off x="924863" y="4202542"/>
            <a:ext cx="46085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 36.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«Требования к материально-техническому обеспечению реализации программы, в том числе адаптированной»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9B38A1-4A6F-4111-9D0F-78D558721CD8}"/>
              </a:ext>
            </a:extLst>
          </p:cNvPr>
          <p:cNvSpPr txBox="1"/>
          <p:nvPr/>
        </p:nvSpPr>
        <p:spPr>
          <a:xfrm>
            <a:off x="924863" y="5090990"/>
            <a:ext cx="46085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 37.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«Учебно-методические условия, в том числе условия информационного обеспечения»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751301-580A-475E-803E-8CD6F12E02D8}"/>
              </a:ext>
            </a:extLst>
          </p:cNvPr>
          <p:cNvSpPr txBox="1"/>
          <p:nvPr/>
        </p:nvSpPr>
        <p:spPr>
          <a:xfrm>
            <a:off x="841298" y="6025857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п. 8.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ФГОС СОО с внесенными изменениями</a:t>
            </a:r>
          </a:p>
        </p:txBody>
      </p:sp>
      <p:sp>
        <p:nvSpPr>
          <p:cNvPr id="8" name="Знак ''плюс'' 7">
            <a:extLst>
              <a:ext uri="{FF2B5EF4-FFF2-40B4-BE49-F238E27FC236}">
                <a16:creationId xmlns:a16="http://schemas.microsoft.com/office/drawing/2014/main" id="{1E35D31C-D66F-46D6-BD81-53050F84C194}"/>
              </a:ext>
            </a:extLst>
          </p:cNvPr>
          <p:cNvSpPr/>
          <p:nvPr/>
        </p:nvSpPr>
        <p:spPr>
          <a:xfrm>
            <a:off x="940770" y="6023460"/>
            <a:ext cx="565211" cy="539055"/>
          </a:xfrm>
          <a:prstGeom prst="mathPl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5686A5-8B02-4467-8F60-382357591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3" y="1813020"/>
            <a:ext cx="1660342" cy="4859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954D6B0-8197-4B6B-AA38-A62B92A9E8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969" y="3247530"/>
            <a:ext cx="682811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3058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00174"/>
            <a:ext cx="7772400" cy="3857652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ДОКЛАД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</a:b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«О деятельности постоянно действующего семинара «Ключевые аспекты формирования современной цифровой образовательной среды» в 2022-2023 учебном году»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43372" y="5301208"/>
            <a:ext cx="4700598" cy="1194848"/>
          </a:xfrm>
        </p:spPr>
        <p:txBody>
          <a:bodyPr>
            <a:noAutofit/>
          </a:bodyPr>
          <a:lstStyle/>
          <a:p>
            <a:pPr algn="r"/>
            <a:r>
              <a:rPr lang="ru-RU" sz="1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Волегова</a:t>
            </a:r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Наталия Николаевна,</a:t>
            </a:r>
          </a:p>
          <a:p>
            <a:pPr algn="r"/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методист МАУ «ЦРО»,</a:t>
            </a:r>
          </a:p>
          <a:p>
            <a:pPr algn="r"/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руководитель постоянно действующего семинара</a:t>
            </a:r>
          </a:p>
          <a:p>
            <a:endParaRPr lang="ru-RU" sz="1600" dirty="0"/>
          </a:p>
        </p:txBody>
      </p:sp>
      <p:pic>
        <p:nvPicPr>
          <p:cNvPr id="1026" name="Picture 2" descr="imgonline-com-ua-Transparent-backgr-OQMzZ7PljIBd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2717" y="188640"/>
            <a:ext cx="1918566" cy="191856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383773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уппа 22"/>
          <p:cNvGrpSpPr/>
          <p:nvPr/>
        </p:nvGrpSpPr>
        <p:grpSpPr>
          <a:xfrm>
            <a:off x="72008" y="72008"/>
            <a:ext cx="8892480" cy="6669360"/>
            <a:chOff x="72008" y="72008"/>
            <a:chExt cx="8892480" cy="6669360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72008" y="72008"/>
              <a:ext cx="2483768" cy="6669360"/>
            </a:xfrm>
            <a:prstGeom prst="roundRect">
              <a:avLst/>
            </a:prstGeom>
            <a:solidFill>
              <a:srgbClr val="7030A0">
                <a:alpha val="38000"/>
              </a:srgbClr>
            </a:solidFill>
            <a:ln w="31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251520" y="908720"/>
              <a:ext cx="2160240" cy="720080"/>
            </a:xfrm>
            <a:prstGeom prst="roundRect">
              <a:avLst/>
            </a:prstGeom>
            <a:solidFill>
              <a:schemeClr val="bg1">
                <a:alpha val="41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Цель программы:</a:t>
              </a:r>
            </a:p>
          </p:txBody>
        </p:sp>
        <p:sp>
          <p:nvSpPr>
            <p:cNvPr id="6" name="Скругленный прямоугольник 5"/>
            <p:cNvSpPr/>
            <p:nvPr/>
          </p:nvSpPr>
          <p:spPr>
            <a:xfrm>
              <a:off x="2699792" y="332656"/>
              <a:ext cx="6264696" cy="1800200"/>
            </a:xfrm>
            <a:prstGeom prst="roundRect">
              <a:avLst/>
            </a:prstGeom>
            <a:solidFill>
              <a:srgbClr val="0070C0">
                <a:alpha val="25000"/>
              </a:srgbClr>
            </a:solidFill>
            <a:ln w="31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совершенствование уровня цифровой компетентности педагогических работников и дальнейшего продуктивного ее применения в образовательной и воспитательной  деятельности в соответствии с поставленными государством целями и приоритетами, запросами социума.</a:t>
              </a: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179512" y="2852936"/>
              <a:ext cx="2160240" cy="720080"/>
            </a:xfrm>
            <a:prstGeom prst="roundRect">
              <a:avLst/>
            </a:prstGeom>
            <a:solidFill>
              <a:schemeClr val="bg1">
                <a:alpha val="41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Задачи программы:</a:t>
              </a:r>
            </a:p>
          </p:txBody>
        </p:sp>
        <p:sp>
          <p:nvSpPr>
            <p:cNvPr id="11" name="Скругленный прямоугольник 10"/>
            <p:cNvSpPr/>
            <p:nvPr/>
          </p:nvSpPr>
          <p:spPr>
            <a:xfrm>
              <a:off x="2699792" y="2780928"/>
              <a:ext cx="6264696" cy="936104"/>
            </a:xfrm>
            <a:prstGeom prst="roundRect">
              <a:avLst/>
            </a:prstGeom>
            <a:solidFill>
              <a:srgbClr val="0070C0">
                <a:alpha val="25000"/>
              </a:srgbClr>
            </a:solidFill>
            <a:ln w="31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способствовать повышению квалификации педагогических работников и специалистов по формированию и использованию цифровых потреблений, компетенций и безопасности в образовательном и воспитательном процессе посредством обмена опытом и всестороннее обсуждение  данной проблемы</a:t>
              </a:r>
            </a:p>
          </p:txBody>
        </p:sp>
        <p:sp>
          <p:nvSpPr>
            <p:cNvPr id="12" name="Скругленный прямоугольник 11"/>
            <p:cNvSpPr/>
            <p:nvPr/>
          </p:nvSpPr>
          <p:spPr>
            <a:xfrm>
              <a:off x="2699792" y="3861048"/>
              <a:ext cx="6264696" cy="792088"/>
            </a:xfrm>
            <a:prstGeom prst="roundRect">
              <a:avLst/>
            </a:prstGeom>
            <a:solidFill>
              <a:srgbClr val="0070C0">
                <a:alpha val="25000"/>
              </a:srgbClr>
            </a:solidFill>
            <a:ln w="31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актуализировать профессиональные, а конкретно, цифровые компетенции педагогов, знания, умения и навыки педагогов</a:t>
              </a:r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2699792" y="4797152"/>
              <a:ext cx="6264696" cy="792088"/>
            </a:xfrm>
            <a:prstGeom prst="roundRect">
              <a:avLst/>
            </a:prstGeom>
            <a:solidFill>
              <a:srgbClr val="0070C0">
                <a:alpha val="25000"/>
              </a:srgbClr>
            </a:solidFill>
            <a:ln w="31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создать условия обеспечивающие повышение уровня мотивации к профессиональному использованию цифровых технологий</a:t>
              </a:r>
            </a:p>
          </p:txBody>
        </p:sp>
        <p:sp>
          <p:nvSpPr>
            <p:cNvPr id="14" name="Скругленный прямоугольник 13"/>
            <p:cNvSpPr/>
            <p:nvPr/>
          </p:nvSpPr>
          <p:spPr>
            <a:xfrm>
              <a:off x="2699792" y="5733256"/>
              <a:ext cx="6264696" cy="792088"/>
            </a:xfrm>
            <a:prstGeom prst="roundRect">
              <a:avLst/>
            </a:prstGeom>
            <a:solidFill>
              <a:srgbClr val="0070C0">
                <a:alpha val="25000"/>
              </a:srgbClr>
            </a:solidFill>
            <a:ln w="31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оказать (по возможности) информационные, методические и консультационные услуги по использованию новейших цифровых технологий</a:t>
              </a:r>
            </a:p>
          </p:txBody>
        </p:sp>
        <p:pic>
          <p:nvPicPr>
            <p:cNvPr id="1027" name="Picture 3" descr="D:\Downloads\imgonline-com-ua-Transparent-backgr-p9Mmx7qKJt2X0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11760" y="2996952"/>
              <a:ext cx="432048" cy="432048"/>
            </a:xfrm>
            <a:prstGeom prst="rect">
              <a:avLst/>
            </a:prstGeom>
            <a:noFill/>
          </p:spPr>
        </p:pic>
        <p:pic>
          <p:nvPicPr>
            <p:cNvPr id="20" name="Picture 3" descr="D:\Downloads\imgonline-com-ua-Transparent-backgr-p9Mmx7qKJt2X0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11760" y="4005064"/>
              <a:ext cx="432048" cy="432048"/>
            </a:xfrm>
            <a:prstGeom prst="rect">
              <a:avLst/>
            </a:prstGeom>
            <a:noFill/>
          </p:spPr>
        </p:pic>
        <p:pic>
          <p:nvPicPr>
            <p:cNvPr id="21" name="Picture 3" descr="D:\Downloads\imgonline-com-ua-Transparent-backgr-p9Mmx7qKJt2X0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11760" y="4941168"/>
              <a:ext cx="432048" cy="432048"/>
            </a:xfrm>
            <a:prstGeom prst="rect">
              <a:avLst/>
            </a:prstGeom>
            <a:noFill/>
          </p:spPr>
        </p:pic>
        <p:pic>
          <p:nvPicPr>
            <p:cNvPr id="22" name="Picture 3" descr="D:\Downloads\imgonline-com-ua-Transparent-backgr-p9Mmx7qKJt2X0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11760" y="5877272"/>
              <a:ext cx="432048" cy="43204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72008" y="72008"/>
            <a:ext cx="8964488" cy="6669360"/>
            <a:chOff x="72008" y="72008"/>
            <a:chExt cx="8964488" cy="6669360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72008" y="72008"/>
              <a:ext cx="1259632" cy="6669360"/>
            </a:xfrm>
            <a:prstGeom prst="roundRect">
              <a:avLst/>
            </a:prstGeom>
            <a:solidFill>
              <a:srgbClr val="7030A0">
                <a:alpha val="38000"/>
              </a:srgbClr>
            </a:solidFill>
            <a:ln w="31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Скругленный прямоугольник 7"/>
            <p:cNvSpPr/>
            <p:nvPr/>
          </p:nvSpPr>
          <p:spPr>
            <a:xfrm rot="16200000">
              <a:off x="-396552" y="2852936"/>
              <a:ext cx="2160240" cy="720080"/>
            </a:xfrm>
            <a:prstGeom prst="roundRect">
              <a:avLst/>
            </a:prstGeom>
            <a:solidFill>
              <a:schemeClr val="bg1">
                <a:alpha val="41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Темы заседаний:</a:t>
              </a:r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1907704" y="116632"/>
              <a:ext cx="7128792" cy="648072"/>
            </a:xfrm>
            <a:prstGeom prst="roundRect">
              <a:avLst/>
            </a:prstGeom>
            <a:solidFill>
              <a:srgbClr val="0070C0">
                <a:alpha val="25000"/>
              </a:srgbClr>
            </a:solidFill>
            <a:ln w="31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Цифровая трансформация образования. Использование новейших ИТ в </a:t>
              </a:r>
              <a:r>
                <a:rPr kumimoji="0" lang="ru-RU" sz="1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учебно</a:t>
              </a:r>
              <a:r>
                <a:rPr kumimoji="0" lang="ru-RU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– воспитательном  процессе в аспекте обновленных ФГОС</a:t>
              </a:r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1979712" y="1700808"/>
              <a:ext cx="7056784" cy="792088"/>
            </a:xfrm>
            <a:prstGeom prst="roundRect">
              <a:avLst/>
            </a:prstGeom>
            <a:solidFill>
              <a:srgbClr val="0070C0">
                <a:alpha val="25000"/>
              </a:srgbClr>
            </a:solidFill>
            <a:ln w="31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Новые обучающие решения цифровой среды: интернет – сервисы для создания учебных материалов (на примере одобренных свободно распространяемых сервисов)</a:t>
              </a:r>
            </a:p>
          </p:txBody>
        </p:sp>
        <p:sp>
          <p:nvSpPr>
            <p:cNvPr id="11" name="Скругленный прямоугольник 10"/>
            <p:cNvSpPr/>
            <p:nvPr/>
          </p:nvSpPr>
          <p:spPr>
            <a:xfrm>
              <a:off x="1979712" y="3429000"/>
              <a:ext cx="7056784" cy="792088"/>
            </a:xfrm>
            <a:prstGeom prst="roundRect">
              <a:avLst/>
            </a:prstGeom>
            <a:solidFill>
              <a:srgbClr val="0070C0">
                <a:alpha val="25000"/>
              </a:srgbClr>
            </a:solidFill>
            <a:ln w="31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Новые обучающие решения цифровой среды: обеспечение тестирования в образовательном процессе (на примерах одобренных свободно распространяемых сервисов)</a:t>
              </a:r>
            </a:p>
          </p:txBody>
        </p:sp>
        <p:sp>
          <p:nvSpPr>
            <p:cNvPr id="12" name="Скругленный прямоугольник 11"/>
            <p:cNvSpPr/>
            <p:nvPr/>
          </p:nvSpPr>
          <p:spPr>
            <a:xfrm>
              <a:off x="2051720" y="5229200"/>
              <a:ext cx="6984776" cy="576064"/>
            </a:xfrm>
            <a:prstGeom prst="roundRect">
              <a:avLst/>
            </a:prstGeom>
            <a:solidFill>
              <a:srgbClr val="0070C0">
                <a:alpha val="25000"/>
              </a:srgbClr>
            </a:solidFill>
            <a:ln w="31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Создание активной образовательной интернет – среды с системой контроля знаний обучающихся</a:t>
              </a:r>
            </a:p>
          </p:txBody>
        </p:sp>
        <p:pic>
          <p:nvPicPr>
            <p:cNvPr id="13" name="Picture 3" descr="D:\Downloads\imgonline-com-ua-Transparent-backgr-p9Mmx7qKJt2X0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03648" y="260648"/>
              <a:ext cx="432048" cy="432048"/>
            </a:xfrm>
            <a:prstGeom prst="rect">
              <a:avLst/>
            </a:prstGeom>
            <a:noFill/>
          </p:spPr>
        </p:pic>
        <p:pic>
          <p:nvPicPr>
            <p:cNvPr id="14" name="Picture 3" descr="D:\Downloads\imgonline-com-ua-Transparent-backgr-p9Mmx7qKJt2X0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03648" y="1700808"/>
              <a:ext cx="432048" cy="432048"/>
            </a:xfrm>
            <a:prstGeom prst="rect">
              <a:avLst/>
            </a:prstGeom>
            <a:noFill/>
          </p:spPr>
        </p:pic>
        <p:pic>
          <p:nvPicPr>
            <p:cNvPr id="15" name="Picture 3" descr="D:\Downloads\imgonline-com-ua-Transparent-backgr-p9Mmx7qKJt2X0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03648" y="3501008"/>
              <a:ext cx="432048" cy="432048"/>
            </a:xfrm>
            <a:prstGeom prst="rect">
              <a:avLst/>
            </a:prstGeom>
            <a:noFill/>
          </p:spPr>
        </p:pic>
        <p:pic>
          <p:nvPicPr>
            <p:cNvPr id="16" name="Picture 3" descr="D:\Downloads\imgonline-com-ua-Transparent-backgr-p9Mmx7qKJt2X0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75656" y="5229200"/>
              <a:ext cx="432048" cy="432048"/>
            </a:xfrm>
            <a:prstGeom prst="rect">
              <a:avLst/>
            </a:prstGeom>
            <a:noFill/>
          </p:spPr>
        </p:pic>
      </p:grpSp>
      <p:sp>
        <p:nvSpPr>
          <p:cNvPr id="19" name="Прямоугольник 18"/>
          <p:cNvSpPr/>
          <p:nvPr/>
        </p:nvSpPr>
        <p:spPr>
          <a:xfrm>
            <a:off x="2339752" y="836712"/>
            <a:ext cx="3672408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Теоретический семинар, </a:t>
            </a:r>
            <a:r>
              <a: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формате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online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339752" y="1196752"/>
            <a:ext cx="5112568" cy="4320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76325" marR="0" lvl="0" indent="-10763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Компетенции:  </a:t>
            </a:r>
            <a:r>
              <a: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информационная и </a:t>
            </a:r>
            <a:r>
              <a:rPr kumimoji="0" lang="ru-RU" sz="13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медиакомпетентность</a:t>
            </a:r>
            <a:r>
              <a: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985838" marR="0" lvl="0" indent="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коммуникативная; потребительская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339752" y="2564904"/>
            <a:ext cx="3672408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Семинар-практикум, </a:t>
            </a:r>
            <a:r>
              <a: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формате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offline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339752" y="2924944"/>
            <a:ext cx="5184576" cy="4320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76325" marR="0" lvl="0" indent="-10763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Компетенции:  </a:t>
            </a:r>
            <a:r>
              <a: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информационная и </a:t>
            </a:r>
            <a:r>
              <a:rPr kumimoji="0" lang="ru-RU" sz="13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медиакомпетентность</a:t>
            </a:r>
            <a:r>
              <a: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 коммуникативная; техническая; потребительская 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339752" y="5877272"/>
            <a:ext cx="3672408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Дистанционный конкурс «Учим, играя!»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339752" y="4653136"/>
            <a:ext cx="5256584" cy="4320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76325" marR="0" lvl="0" indent="-10763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Компетенции:  </a:t>
            </a:r>
            <a:r>
              <a: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информационная и </a:t>
            </a:r>
            <a:r>
              <a:rPr kumimoji="0" lang="ru-RU" sz="13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медиакомпетентность</a:t>
            </a:r>
            <a:r>
              <a: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 коммуникативная; техническая; потребительская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2339752" y="4293096"/>
            <a:ext cx="3672408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Семинар-практикум, </a:t>
            </a:r>
            <a:r>
              <a: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формате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offline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339752" y="6309320"/>
            <a:ext cx="5256584" cy="4320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76325" marR="0" lvl="0" indent="-10763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Компетенции:  </a:t>
            </a:r>
            <a:r>
              <a: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информационная и </a:t>
            </a:r>
            <a:r>
              <a:rPr kumimoji="0" lang="ru-RU" sz="13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медиакомпетентность</a:t>
            </a:r>
            <a:r>
              <a: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 техническая; потребительская 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2204864"/>
            <a:ext cx="5904656" cy="2232248"/>
          </a:xfrm>
          <a:prstGeom prst="rect">
            <a:avLst/>
          </a:prstGeom>
          <a:solidFill>
            <a:schemeClr val="accent1">
              <a:alpha val="36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ОСНОВНЫЕ ЦИФРОВЫЕ НАВЫКИ УЧИТЕЛЯ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116632"/>
            <a:ext cx="2880320" cy="1944216"/>
          </a:xfrm>
          <a:prstGeom prst="rect">
            <a:avLst/>
          </a:prstGeom>
          <a:solidFill>
            <a:srgbClr val="FF0000">
              <a:alpha val="31000"/>
            </a:srgbClr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Искать информацию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сети Интернет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131840" y="116632"/>
            <a:ext cx="2880320" cy="1944216"/>
          </a:xfrm>
          <a:prstGeom prst="rect">
            <a:avLst/>
          </a:prstGeom>
          <a:solidFill>
            <a:srgbClr val="FFC000">
              <a:alpha val="31000"/>
            </a:srgbClr>
          </a:solidFill>
          <a:ln w="63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Находить и оценивать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учебные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онлайн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материалы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156176" y="116632"/>
            <a:ext cx="2880320" cy="1944216"/>
          </a:xfrm>
          <a:prstGeom prst="rect">
            <a:avLst/>
          </a:prstGeom>
          <a:solidFill>
            <a:srgbClr val="FFFF00">
              <a:alpha val="34000"/>
            </a:srgbClr>
          </a:solidFill>
          <a:ln w="63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Рекомендовать и распространять верифицированные учебные ресурсы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156176" y="2204864"/>
            <a:ext cx="2880320" cy="2232248"/>
          </a:xfrm>
          <a:prstGeom prst="rect">
            <a:avLst/>
          </a:prstGeom>
          <a:solidFill>
            <a:srgbClr val="92D050">
              <a:alpha val="44000"/>
            </a:srgbClr>
          </a:solidFill>
          <a:ln w="63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Использовать разрешенные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онлайн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инструменты для внедрения педпрактик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07504" y="4653136"/>
            <a:ext cx="2880320" cy="1944216"/>
          </a:xfrm>
          <a:prstGeom prst="rect">
            <a:avLst/>
          </a:prstGeom>
          <a:solidFill>
            <a:srgbClr val="7030A0">
              <a:alpha val="31000"/>
            </a:srgbClr>
          </a:solidFill>
          <a:ln w="63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Налаживать связи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 другими педагогами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131840" y="4653136"/>
            <a:ext cx="2880320" cy="1944216"/>
          </a:xfrm>
          <a:prstGeom prst="rect">
            <a:avLst/>
          </a:prstGeom>
          <a:solidFill>
            <a:srgbClr val="0070C0">
              <a:alpha val="43000"/>
            </a:srgbClr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Создавать визуально интересные материалы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156176" y="4653136"/>
            <a:ext cx="2880320" cy="1944216"/>
          </a:xfrm>
          <a:prstGeom prst="rect">
            <a:avLst/>
          </a:prstGeom>
          <a:solidFill>
            <a:srgbClr val="00B0F0">
              <a:alpha val="29000"/>
            </a:srgbClr>
          </a:solidFill>
          <a:ln w="63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Использовать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ИКОП «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Сферум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» и «ЭПОС» для профессионального развития</a:t>
            </a:r>
          </a:p>
        </p:txBody>
      </p:sp>
      <p:sp>
        <p:nvSpPr>
          <p:cNvPr id="17" name="TextBox 16"/>
          <p:cNvSpPr txBox="1"/>
          <p:nvPr/>
        </p:nvSpPr>
        <p:spPr>
          <a:xfrm rot="19853807">
            <a:off x="42823" y="2499459"/>
            <a:ext cx="89972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БЕЗОПАСНОСТЬ!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00174"/>
            <a:ext cx="7772400" cy="3857652"/>
          </a:xfrm>
        </p:spPr>
        <p:txBody>
          <a:bodyPr>
            <a:noAutofit/>
          </a:bodyPr>
          <a:lstStyle/>
          <a:p>
            <a:r>
              <a:rPr lang="ru-RU" sz="54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Благодарю за внимание!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43372" y="5301208"/>
            <a:ext cx="4700598" cy="1194848"/>
          </a:xfrm>
        </p:spPr>
        <p:txBody>
          <a:bodyPr>
            <a:noAutofit/>
          </a:bodyPr>
          <a:lstStyle/>
          <a:p>
            <a:pPr algn="r"/>
            <a:r>
              <a:rPr lang="ru-RU" sz="1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Волегова</a:t>
            </a:r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Наталия Николаевна,</a:t>
            </a:r>
          </a:p>
          <a:p>
            <a:pPr algn="r"/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методист МАУ «ЦРО»,</a:t>
            </a:r>
          </a:p>
          <a:p>
            <a:pPr algn="r"/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руководитель постоянно действующего семинара</a:t>
            </a:r>
          </a:p>
          <a:p>
            <a:endParaRPr lang="ru-RU" sz="1600" dirty="0"/>
          </a:p>
        </p:txBody>
      </p:sp>
      <p:pic>
        <p:nvPicPr>
          <p:cNvPr id="1026" name="Picture 2" descr="imgonline-com-ua-Transparent-backgr-OQMzZ7PljIBd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2717" y="188640"/>
            <a:ext cx="1918566" cy="191856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24080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3269" y="365710"/>
            <a:ext cx="7329510" cy="1047066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Методическое сопровождение психолого-педагогической деятельности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99592" y="1866186"/>
            <a:ext cx="4619365" cy="11969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Деятельность ОПП «Педкоррекция»</a:t>
            </a:r>
          </a:p>
        </p:txBody>
      </p:sp>
      <p:pic>
        <p:nvPicPr>
          <p:cNvPr id="18" name="Picture 2" descr="C:\Documents and Settings\Преподаватель\Рабочий стол\ЗВЯГИНА\МЕТОДСЕТЬ\2020-2021\МЭМС\ИТОГОВЫЙ\Картинки\Восклиц.знак.png">
            <a:extLst>
              <a:ext uri="{FF2B5EF4-FFF2-40B4-BE49-F238E27FC236}">
                <a16:creationId xmlns:a16="http://schemas.microsoft.com/office/drawing/2014/main" id="{4188733E-0C72-EA7E-AF2A-5597B4C74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-87700"/>
            <a:ext cx="1196972" cy="1196972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59670A-134E-46AA-80F5-F782F8509C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76" y="1866186"/>
            <a:ext cx="1944216" cy="47129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" name="Скругленный прямоугольник 14">
            <a:extLst>
              <a:ext uri="{FF2B5EF4-FFF2-40B4-BE49-F238E27FC236}">
                <a16:creationId xmlns:a16="http://schemas.microsoft.com/office/drawing/2014/main" id="{1051B087-F3B1-4B2F-8ECB-81D563C5511E}"/>
              </a:ext>
            </a:extLst>
          </p:cNvPr>
          <p:cNvSpPr/>
          <p:nvPr/>
        </p:nvSpPr>
        <p:spPr>
          <a:xfrm>
            <a:off x="917915" y="3558950"/>
            <a:ext cx="4619365" cy="11969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Деятельность МРГ «Организация взаимодействия узких специалистов»</a:t>
            </a:r>
          </a:p>
        </p:txBody>
      </p:sp>
      <p:sp>
        <p:nvSpPr>
          <p:cNvPr id="4" name="Знак ''плюс'' 3">
            <a:extLst>
              <a:ext uri="{FF2B5EF4-FFF2-40B4-BE49-F238E27FC236}">
                <a16:creationId xmlns:a16="http://schemas.microsoft.com/office/drawing/2014/main" id="{390539F9-B7FA-417B-A585-349800BDD1BA}"/>
              </a:ext>
            </a:extLst>
          </p:cNvPr>
          <p:cNvSpPr/>
          <p:nvPr/>
        </p:nvSpPr>
        <p:spPr>
          <a:xfrm>
            <a:off x="3011576" y="3105188"/>
            <a:ext cx="432047" cy="432048"/>
          </a:xfrm>
          <a:prstGeom prst="mathPl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92F347-CA57-4072-A4C5-4AE76C66F1AB}"/>
              </a:ext>
            </a:extLst>
          </p:cNvPr>
          <p:cNvSpPr txBox="1"/>
          <p:nvPr/>
        </p:nvSpPr>
        <p:spPr>
          <a:xfrm>
            <a:off x="1032178" y="588754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п. 37. ФГОС НОО 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9240C403-8837-4176-B08F-46DB1C6C66AD}"/>
              </a:ext>
            </a:extLst>
          </p:cNvPr>
          <p:cNvSpPr/>
          <p:nvPr/>
        </p:nvSpPr>
        <p:spPr>
          <a:xfrm>
            <a:off x="917915" y="5072830"/>
            <a:ext cx="4619365" cy="43204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ОБНОВЛЕННЫЕ ФГОС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778546-C6E4-45A1-B7C4-EF2BB5AA2664}"/>
              </a:ext>
            </a:extLst>
          </p:cNvPr>
          <p:cNvSpPr txBox="1"/>
          <p:nvPr/>
        </p:nvSpPr>
        <p:spPr>
          <a:xfrm>
            <a:off x="3566396" y="589309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п. 38. ФГОС ООО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090A06-B8CA-4E1C-A1E7-634B45830C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1475" y="5344949"/>
            <a:ext cx="682811" cy="54259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F55DA9-C264-4666-99AE-BB34242301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8504" y="5329750"/>
            <a:ext cx="682811" cy="54259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357A4FE-E602-4A84-8ABC-251DAB7C78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6193" y="4652795"/>
            <a:ext cx="682811" cy="54259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22ADCB6-19A4-423C-ACF9-CB4DCFFB91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988" y="5921830"/>
            <a:ext cx="396274" cy="39627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B15DB7F-595E-48B2-BD9E-2E5BFBE552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7024" y="5891329"/>
            <a:ext cx="396274" cy="39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4418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00174"/>
            <a:ext cx="7772400" cy="3857652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ДОКЛАД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</a:b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«О деятельности опытно-педагогической площадки «</a:t>
            </a:r>
            <a:r>
              <a:rPr lang="ru-RU" sz="2800" b="1" dirty="0" err="1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Педкоррекция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» 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</a:b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в 2022-2023 учебном году»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43372" y="5301208"/>
            <a:ext cx="4700598" cy="1194848"/>
          </a:xfrm>
        </p:spPr>
        <p:txBody>
          <a:bodyPr>
            <a:noAutofit/>
          </a:bodyPr>
          <a:lstStyle/>
          <a:p>
            <a:pPr algn="r"/>
            <a:r>
              <a:rPr lang="ru-RU" sz="1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Ганьжина</a:t>
            </a:r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Наталья Николаевна,</a:t>
            </a:r>
          </a:p>
          <a:p>
            <a:pPr algn="r"/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учитель, заместитель директора</a:t>
            </a:r>
          </a:p>
          <a:p>
            <a:pPr algn="r"/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МАОУ «СКОШ для учащихся с ОВЗ»,</a:t>
            </a:r>
          </a:p>
          <a:p>
            <a:pPr algn="r"/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руководитель опытно-педагогической площадки</a:t>
            </a:r>
          </a:p>
          <a:p>
            <a:endParaRPr lang="ru-RU" sz="1600" dirty="0"/>
          </a:p>
        </p:txBody>
      </p:sp>
      <p:pic>
        <p:nvPicPr>
          <p:cNvPr id="1026" name="Picture 2" descr="imgonline-com-ua-Transparent-backgr-OQMzZ7PljIBd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2717" y="188640"/>
            <a:ext cx="1918566" cy="191856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34145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1526" y="125557"/>
            <a:ext cx="7400948" cy="857256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Нормативно-правовые и общетеоретические предпосылки</a:t>
            </a:r>
          </a:p>
        </p:txBody>
      </p:sp>
      <p:pic>
        <p:nvPicPr>
          <p:cNvPr id="22" name="Picture 2" descr="C:\Documents and Settings\Преподаватель\Рабочий стол\ЗВЯГИНА\МЕТОДСЕТЬ\2020-2021\МЭМС\ИТОГОВЫЙ\Картинки\Восклиц.знак.png">
            <a:extLst>
              <a:ext uri="{FF2B5EF4-FFF2-40B4-BE49-F238E27FC236}">
                <a16:creationId xmlns:a16="http://schemas.microsoft.com/office/drawing/2014/main" id="{5F7C38BA-BB43-3F33-40F9-D1070435D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3735" y="-85513"/>
            <a:ext cx="1196972" cy="1196972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E44697-5634-43DB-9D71-C012C2357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85" y="1344416"/>
            <a:ext cx="2274005" cy="32555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96CF673-9DBA-4EB5-A18C-93A548E563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15" y="1360267"/>
            <a:ext cx="682811" cy="68890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F6D566-E57D-4A4C-A315-5ED8077376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5386" y="1328105"/>
            <a:ext cx="2274005" cy="3271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1ED2476-89EB-4B99-8395-76FA08C073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3980" y="1386906"/>
            <a:ext cx="682811" cy="6889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4DEA01F-89D3-4CDE-8A9B-1101DC7E37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7221" y="1310772"/>
            <a:ext cx="2274005" cy="32527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6FFDAB9-7135-47BF-8C85-D2B677D99E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7653" y="1386906"/>
            <a:ext cx="682811" cy="68890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380AF7-E404-4181-953B-2052852603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725" y="3316970"/>
            <a:ext cx="2297299" cy="32891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598CF47-8185-41FC-BD47-20FA74B9FD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63" y="3424426"/>
            <a:ext cx="682811" cy="68890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A04DB3B-E65D-44E2-A89A-6B7587E84B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7166" y="3307652"/>
            <a:ext cx="2337152" cy="3307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54E9DF5-272E-4D2B-9C3F-C1647CF8BB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5938" y="3441773"/>
            <a:ext cx="682811" cy="68890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A804726-DE56-4744-B30B-0E719B70C7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25737" y="3298335"/>
            <a:ext cx="2334937" cy="33046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583DA1A-87E6-4A42-A59E-C5CC5F344F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331" y="3454349"/>
            <a:ext cx="682811" cy="6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3788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3BE172-B548-41D1-A262-22D455754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000" b="1" dirty="0">
                <a:latin typeface="+mn-lt"/>
              </a:rPr>
              <a:t>Цель работы:</a:t>
            </a:r>
          </a:p>
        </p:txBody>
      </p:sp>
      <p:sp>
        <p:nvSpPr>
          <p:cNvPr id="6147" name="Объект 2">
            <a:extLst>
              <a:ext uri="{FF2B5EF4-FFF2-40B4-BE49-F238E27FC236}">
                <a16:creationId xmlns:a16="http://schemas.microsoft.com/office/drawing/2014/main" id="{24634412-D0A6-4980-B20B-83D0D17C4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022" y="2349103"/>
            <a:ext cx="7886700" cy="1822847"/>
          </a:xfrm>
        </p:spPr>
        <p:txBody>
          <a:bodyPr/>
          <a:lstStyle/>
          <a:p>
            <a:pPr algn="just">
              <a:buFont typeface="Arial" panose="020B0604020202020204" pitchFamily="34" charset="0"/>
              <a:buNone/>
            </a:pPr>
            <a:r>
              <a:rPr lang="ru-RU" altLang="ru-RU" b="1"/>
              <a:t>  формирование профессиональных компетенций педагогов коррекционных классов,</a:t>
            </a:r>
            <a:r>
              <a:rPr lang="ru-RU" altLang="ru-RU"/>
              <a:t> </a:t>
            </a:r>
            <a:r>
              <a:rPr lang="ru-RU" altLang="ru-RU" b="1"/>
              <a:t>направленных </a:t>
            </a:r>
            <a:r>
              <a:rPr lang="ru-RU" altLang="ru-RU"/>
              <a:t>на создание актуальных технологических основ обучения и воспитания детей с ОВЗ, </a:t>
            </a:r>
            <a:r>
              <a:rPr lang="ru-RU" altLang="ru-RU" b="1"/>
              <a:t>отвечающих </a:t>
            </a:r>
            <a:r>
              <a:rPr lang="ru-RU" altLang="ru-RU"/>
              <a:t>современным требованиям государства, </a:t>
            </a:r>
            <a:r>
              <a:rPr lang="ru-RU" altLang="ru-RU" b="1"/>
              <a:t>через </a:t>
            </a:r>
            <a:r>
              <a:rPr lang="ru-RU" altLang="ru-RU"/>
              <a:t>организацию совместной коллективной формы работы и распространение в системе образования педагогического опыта.</a:t>
            </a:r>
          </a:p>
          <a:p>
            <a:endParaRPr lang="ru-RU" altLang="ru-RU"/>
          </a:p>
          <a:p>
            <a:endParaRPr lang="ru-RU" altLang="ru-RU"/>
          </a:p>
          <a:p>
            <a:pPr>
              <a:buFont typeface="Arial" panose="020B0604020202020204" pitchFamily="34" charset="0"/>
              <a:buNone/>
            </a:pPr>
            <a:endParaRPr lang="ru-RU" altLang="ru-RU"/>
          </a:p>
        </p:txBody>
      </p:sp>
      <p:pic>
        <p:nvPicPr>
          <p:cNvPr id="10242" name="Picture 2" descr="https://sun9-43.userapi.com/impg/OSmLrEYSo07RLKAi7dqbmr9Q0WZAKDBwDhe9SQ/8SV18MbFE4w.jpg?size=800x601&amp;quality=95&amp;sign=2535e5a42c8a8cdf4cbaa7bcee4faf63&amp;type=album">
            <a:extLst>
              <a:ext uri="{FF2B5EF4-FFF2-40B4-BE49-F238E27FC236}">
                <a16:creationId xmlns:a16="http://schemas.microsoft.com/office/drawing/2014/main" id="{01412253-0339-459F-857F-904FDE67B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13364" b="3311"/>
          <a:stretch>
            <a:fillRect/>
          </a:stretch>
        </p:blipFill>
        <p:spPr bwMode="auto">
          <a:xfrm>
            <a:off x="387002" y="4509120"/>
            <a:ext cx="2346581" cy="1468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4" name="Picture 4" descr="https://sun9-37.userapi.com/impg/XQEIMID-vFlu6NW0xiUssNtpiuJNWj8l8ZGrRw/VTia9fzzDpQ.jpg?size=600x800&amp;quality=95&amp;sign=e260f3d7f94c3188fabff599fa88682f&amp;type=album">
            <a:extLst>
              <a:ext uri="{FF2B5EF4-FFF2-40B4-BE49-F238E27FC236}">
                <a16:creationId xmlns:a16="http://schemas.microsoft.com/office/drawing/2014/main" id="{55985C24-6FE5-4474-8D39-6B48A3037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32480" b="18386"/>
          <a:stretch>
            <a:fillRect/>
          </a:stretch>
        </p:blipFill>
        <p:spPr bwMode="auto">
          <a:xfrm>
            <a:off x="6541748" y="4483674"/>
            <a:ext cx="2215250" cy="1451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6" name="Picture 6" descr="https://sun9-8.userapi.com/impg/jYnJ3fT-24OynCd9FyK59aAC2GyxtYTpOeD1-A/K7zRKBP-FjY.jpg?size=800x601&amp;quality=95&amp;sign=c013e1ee3c1e58f06fe8f3932ba3c4d3&amp;type=album">
            <a:extLst>
              <a:ext uri="{FF2B5EF4-FFF2-40B4-BE49-F238E27FC236}">
                <a16:creationId xmlns:a16="http://schemas.microsoft.com/office/drawing/2014/main" id="{15EBDE70-F027-477E-AA9D-BDA3D9C82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t="18237" b="1581"/>
          <a:stretch>
            <a:fillRect/>
          </a:stretch>
        </p:blipFill>
        <p:spPr bwMode="auto">
          <a:xfrm>
            <a:off x="3472561" y="4440557"/>
            <a:ext cx="2552426" cy="1537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C2F5407-0248-4607-98B1-209B2262A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2383" y="593725"/>
            <a:ext cx="3863578" cy="778669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>
                <a:latin typeface="+mn-lt"/>
              </a:rPr>
              <a:t>Задачи:</a:t>
            </a:r>
          </a:p>
        </p:txBody>
      </p:sp>
      <p:sp>
        <p:nvSpPr>
          <p:cNvPr id="7171" name="Текст 7">
            <a:extLst>
              <a:ext uri="{FF2B5EF4-FFF2-40B4-BE49-F238E27FC236}">
                <a16:creationId xmlns:a16="http://schemas.microsoft.com/office/drawing/2014/main" id="{A9F803C9-2DCB-4DB3-9764-0082FF36D3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75610" y="2619375"/>
            <a:ext cx="3863578" cy="2158604"/>
          </a:xfrm>
        </p:spPr>
        <p:txBody>
          <a:bodyPr/>
          <a:lstStyle/>
          <a:p>
            <a:r>
              <a:rPr lang="ru-RU" altLang="ru-RU" sz="1500" b="1"/>
              <a:t>3. Способствовать</a:t>
            </a:r>
            <a:r>
              <a:rPr lang="ru-RU" altLang="ru-RU" sz="1500"/>
              <a:t> формированию профессиональных компетенций педагогов в работе с обучающимися с ОВЗ.</a:t>
            </a:r>
          </a:p>
          <a:p>
            <a:r>
              <a:rPr lang="ru-RU" altLang="ru-RU" sz="1500" b="1"/>
              <a:t>4.</a:t>
            </a:r>
            <a:r>
              <a:rPr lang="ru-RU" altLang="ru-RU" sz="1500"/>
              <a:t> </a:t>
            </a:r>
            <a:r>
              <a:rPr lang="ru-RU" altLang="ru-RU" sz="1500" b="1"/>
              <a:t>Определить</a:t>
            </a:r>
            <a:r>
              <a:rPr lang="ru-RU" altLang="ru-RU" sz="1500"/>
              <a:t> лучшие практики в работе с детьми с ОВЗ, через организацию совместной коллективной формы работы педагогических работников  и распространение в системе образования педагогического опыта.</a:t>
            </a:r>
          </a:p>
          <a:p>
            <a:endParaRPr lang="ru-RU" altLang="ru-RU" sz="1650"/>
          </a:p>
        </p:txBody>
      </p:sp>
      <p:sp>
        <p:nvSpPr>
          <p:cNvPr id="7172" name="Текст 8">
            <a:extLst>
              <a:ext uri="{FF2B5EF4-FFF2-40B4-BE49-F238E27FC236}">
                <a16:creationId xmlns:a16="http://schemas.microsoft.com/office/drawing/2014/main" id="{7B442CF3-B4C8-4A8F-8EA6-577218D0D6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4819" y="3664744"/>
            <a:ext cx="4100513" cy="1721644"/>
          </a:xfrm>
        </p:spPr>
        <p:txBody>
          <a:bodyPr/>
          <a:lstStyle/>
          <a:p>
            <a:pPr algn="just"/>
            <a:r>
              <a:rPr lang="ru-RU" altLang="ru-RU" sz="1500" b="1"/>
              <a:t>1</a:t>
            </a:r>
            <a:r>
              <a:rPr lang="ru-RU" altLang="ru-RU" sz="1500"/>
              <a:t>.</a:t>
            </a:r>
            <a:r>
              <a:rPr lang="ru-RU" altLang="ru-RU" sz="1500" b="1"/>
              <a:t>Выявить </a:t>
            </a:r>
            <a:r>
              <a:rPr lang="ru-RU" altLang="ru-RU" sz="1500"/>
              <a:t>основные потребности педагогических работников ОО, работающих с детьми с ОВЗ.</a:t>
            </a:r>
          </a:p>
          <a:p>
            <a:pPr algn="just"/>
            <a:r>
              <a:rPr lang="ru-RU" altLang="ru-RU" sz="1500" b="1"/>
              <a:t>2.Обозначить</a:t>
            </a:r>
            <a:r>
              <a:rPr lang="ru-RU" altLang="ru-RU" sz="1500"/>
              <a:t> современные подходы  к образованию обучающихся с ОВЗ, в том числе с интеллектуальными нарушениями, в условиях образовательной организации.</a:t>
            </a:r>
          </a:p>
          <a:p>
            <a:endParaRPr lang="ru-RU" altLang="ru-RU" sz="1650"/>
          </a:p>
        </p:txBody>
      </p:sp>
      <p:pic>
        <p:nvPicPr>
          <p:cNvPr id="9218" name="Picture 2" descr="https://sun9-13.userapi.com/impg/PALKuZMF9xkDnrKeVl0H5xvTN_5qPUmIeojzFA/bBERNnmQX_E.jpg?size=800x600&amp;quality=95&amp;sign=0838a6b5ddcf918f5ea6f7eca9e3e85d&amp;type=album">
            <a:extLst>
              <a:ext uri="{FF2B5EF4-FFF2-40B4-BE49-F238E27FC236}">
                <a16:creationId xmlns:a16="http://schemas.microsoft.com/office/drawing/2014/main" id="{509A48A6-525E-43B0-9267-661B05CFC43F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 cstate="print"/>
          <a:srcRect t="15298" b="15298"/>
          <a:stretch>
            <a:fillRect/>
          </a:stretch>
        </p:blipFill>
        <p:spPr>
          <a:effectLst>
            <a:softEdge rad="112500"/>
          </a:effectLst>
        </p:spPr>
      </p:pic>
    </p:spTree>
  </p:cSld>
  <p:clrMapOvr>
    <a:masterClrMapping/>
  </p:clrMapOvr>
  <p:transition spd="med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322E4A84-26A0-465C-A2B0-2A9AD1585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644606"/>
            <a:ext cx="5312469" cy="776288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rgbClr val="002060"/>
                </a:solidFill>
                <a:latin typeface="+mn-lt"/>
              </a:rPr>
              <a:t>Модель формирования профессиональных компетенций </a:t>
            </a:r>
            <a:br>
              <a:rPr lang="ru-RU" sz="2000" b="1" dirty="0">
                <a:solidFill>
                  <a:srgbClr val="002060"/>
                </a:solidFill>
                <a:latin typeface="+mn-lt"/>
              </a:rPr>
            </a:br>
            <a:r>
              <a:rPr lang="ru-RU" sz="2000" b="1" dirty="0">
                <a:solidFill>
                  <a:srgbClr val="002060"/>
                </a:solidFill>
                <a:latin typeface="+mn-lt"/>
              </a:rPr>
              <a:t>учителя коррекционных классов</a:t>
            </a:r>
            <a:br>
              <a:rPr lang="ru-RU" sz="2000" b="1" dirty="0">
                <a:solidFill>
                  <a:srgbClr val="002060"/>
                </a:solidFill>
                <a:latin typeface="+mn-lt"/>
              </a:rPr>
            </a:br>
            <a:r>
              <a:rPr lang="ru-RU" sz="2000" b="1" dirty="0">
                <a:solidFill>
                  <a:srgbClr val="002060"/>
                </a:solidFill>
                <a:latin typeface="+mn-lt"/>
              </a:rPr>
              <a:t>в рамках деятельности ОПП «Педкоррекция»</a:t>
            </a:r>
            <a:endParaRPr lang="ru-RU" sz="2000" dirty="0">
              <a:solidFill>
                <a:schemeClr val="accent1"/>
              </a:solidFill>
            </a:endParaRPr>
          </a:p>
        </p:txBody>
      </p:sp>
      <p:sp>
        <p:nvSpPr>
          <p:cNvPr id="8195" name="TextBox 16">
            <a:extLst>
              <a:ext uri="{FF2B5EF4-FFF2-40B4-BE49-F238E27FC236}">
                <a16:creationId xmlns:a16="http://schemas.microsoft.com/office/drawing/2014/main" id="{B5536FC1-36CE-4FFE-9421-99ABADF9B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561" y="3113485"/>
            <a:ext cx="418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>
                <a:solidFill>
                  <a:prstClr val="white"/>
                </a:solidFill>
                <a:cs typeface="Arial" panose="020B0604020202020204" pitchFamily="34" charset="0"/>
              </a:rPr>
              <a:t>01</a:t>
            </a:r>
          </a:p>
        </p:txBody>
      </p:sp>
      <p:sp>
        <p:nvSpPr>
          <p:cNvPr id="8196" name="TextBox 24">
            <a:extLst>
              <a:ext uri="{FF2B5EF4-FFF2-40B4-BE49-F238E27FC236}">
                <a16:creationId xmlns:a16="http://schemas.microsoft.com/office/drawing/2014/main" id="{AF7D6F7F-36C4-4391-A27E-AD111D3C3B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214" y="4136231"/>
            <a:ext cx="3016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>
                <a:solidFill>
                  <a:prstClr val="white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8197" name="TextBox 26">
            <a:extLst>
              <a:ext uri="{FF2B5EF4-FFF2-40B4-BE49-F238E27FC236}">
                <a16:creationId xmlns:a16="http://schemas.microsoft.com/office/drawing/2014/main" id="{454F1578-3B5D-488F-BF53-1E819D825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0495" y="4136231"/>
            <a:ext cx="3016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b="1">
                <a:solidFill>
                  <a:prstClr val="white"/>
                </a:solidFill>
                <a:cs typeface="Arial" panose="020B0604020202020204" pitchFamily="34" charset="0"/>
              </a:rPr>
              <a:t>4</a:t>
            </a:r>
            <a:endParaRPr lang="ru-RU" altLang="ru-RU" b="1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pic>
        <p:nvPicPr>
          <p:cNvPr id="8194" name="Picture 2" descr="https://sun9-80.userapi.com/impg/yY2rVUtnfnNOtMdJE1IYE0jZ9bWl0bTUR9wStA/lfPmXMjXD_k.jpg?size=1280x957&amp;quality=95&amp;sign=d1c53a9ed93c1a09c7b4a616d5284a57&amp;type=album">
            <a:extLst>
              <a:ext uri="{FF2B5EF4-FFF2-40B4-BE49-F238E27FC236}">
                <a16:creationId xmlns:a16="http://schemas.microsoft.com/office/drawing/2014/main" id="{E65C1000-683C-4461-9C31-E272BDDB7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07001" y="1032750"/>
            <a:ext cx="1850783" cy="1383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4" descr="https://sun9-5.userapi.com/impg/Z4fMSaDEbW1uWNlGOgOX0_cBHq5xQicWiFHV9A/i4N_wI4HQTQ.jpg?size=807x1080&amp;quality=95&amp;sign=ed9e37ff5e619858da8433e53bfe230c&amp;type=album">
            <a:extLst>
              <a:ext uri="{FF2B5EF4-FFF2-40B4-BE49-F238E27FC236}">
                <a16:creationId xmlns:a16="http://schemas.microsoft.com/office/drawing/2014/main" id="{21AA2A43-839B-4D58-9E99-300B397E5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17060" r="18625" b="15573"/>
          <a:stretch>
            <a:fillRect/>
          </a:stretch>
        </p:blipFill>
        <p:spPr bwMode="auto">
          <a:xfrm>
            <a:off x="7529479" y="2484000"/>
            <a:ext cx="1614521" cy="1788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8" name="Picture 6" descr="https://sun9-45.userapi.com/impg/d6FtDf4EWsD0MHgMf3VhT9a8g80zomrvoOjJ5Q/jTeMa2P1Eg8.jpg?size=807x1080&amp;quality=95&amp;sign=1c2deb55b6f2caa0cffdc6c3c181be8b&amp;type=album">
            <a:extLst>
              <a:ext uri="{FF2B5EF4-FFF2-40B4-BE49-F238E27FC236}">
                <a16:creationId xmlns:a16="http://schemas.microsoft.com/office/drawing/2014/main" id="{3D0DCF10-0C2C-4008-8A3D-7BD0BE48D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6440" t="40682" r="8673" b="8137"/>
          <a:stretch>
            <a:fillRect/>
          </a:stretch>
        </p:blipFill>
        <p:spPr bwMode="auto">
          <a:xfrm>
            <a:off x="7303615" y="4340250"/>
            <a:ext cx="1840385" cy="148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9" name="Picture 7">
            <a:extLst>
              <a:ext uri="{FF2B5EF4-FFF2-40B4-BE49-F238E27FC236}">
                <a16:creationId xmlns:a16="http://schemas.microsoft.com/office/drawing/2014/main" id="{7471CDE6-D4C8-4FD6-99B4-EADC84515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13945" t="21333" r="33147" b="15749"/>
          <a:stretch>
            <a:fillRect/>
          </a:stretch>
        </p:blipFill>
        <p:spPr bwMode="auto">
          <a:xfrm>
            <a:off x="485775" y="1909763"/>
            <a:ext cx="6278166" cy="3713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43D1CA84-1CD3-4599-B63F-EB2691C65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38960"/>
            <a:ext cx="7886700" cy="778669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700" b="1" dirty="0">
                <a:latin typeface="+mn-lt"/>
              </a:rPr>
              <a:t>Основные мероприятия ОПП «Педкоррекция»</a:t>
            </a:r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0DD6598B-B961-4FF3-B27D-8616E971937F}"/>
              </a:ext>
            </a:extLst>
          </p:cNvPr>
          <p:cNvSpPr/>
          <p:nvPr/>
        </p:nvSpPr>
        <p:spPr>
          <a:xfrm>
            <a:off x="7609285" y="2349104"/>
            <a:ext cx="1418034" cy="1113234"/>
          </a:xfrm>
          <a:prstGeom prst="rightArrow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B498490-C14A-4EFD-B7EF-A9BEFCBB1476}"/>
              </a:ext>
            </a:extLst>
          </p:cNvPr>
          <p:cNvSpPr/>
          <p:nvPr/>
        </p:nvSpPr>
        <p:spPr>
          <a:xfrm>
            <a:off x="5955506" y="2281238"/>
            <a:ext cx="1519238" cy="1181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ru-RU" sz="1500" b="1" dirty="0">
                <a:solidFill>
                  <a:prstClr val="white"/>
                </a:solidFill>
                <a:latin typeface="Calibri"/>
              </a:rPr>
              <a:t>Апрель, 2023 г.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B9F430E-05EA-4AB4-9B70-B64857142132}"/>
              </a:ext>
            </a:extLst>
          </p:cNvPr>
          <p:cNvSpPr/>
          <p:nvPr/>
        </p:nvSpPr>
        <p:spPr>
          <a:xfrm>
            <a:off x="4402932" y="2281238"/>
            <a:ext cx="1383506" cy="1181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ru-RU" b="1" dirty="0">
                <a:solidFill>
                  <a:prstClr val="white"/>
                </a:solidFill>
                <a:latin typeface="Calibri"/>
              </a:rPr>
              <a:t>7 декабря 2022 г.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CD8695C-9EBC-4EEA-8DA3-29F256BF0CAA}"/>
              </a:ext>
            </a:extLst>
          </p:cNvPr>
          <p:cNvSpPr/>
          <p:nvPr/>
        </p:nvSpPr>
        <p:spPr>
          <a:xfrm>
            <a:off x="1635919" y="2247900"/>
            <a:ext cx="2564606" cy="12144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4109D91-5BA0-4D46-89AD-6BD655F1C71F}"/>
              </a:ext>
            </a:extLst>
          </p:cNvPr>
          <p:cNvSpPr/>
          <p:nvPr/>
        </p:nvSpPr>
        <p:spPr>
          <a:xfrm>
            <a:off x="116682" y="2247900"/>
            <a:ext cx="1350169" cy="118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224" name="TextBox 15">
            <a:extLst>
              <a:ext uri="{FF2B5EF4-FFF2-40B4-BE49-F238E27FC236}">
                <a16:creationId xmlns:a16="http://schemas.microsoft.com/office/drawing/2014/main" id="{8583D344-2ABA-44F1-91E5-BB3B137B0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0187" y="2281238"/>
            <a:ext cx="2262188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>
                <a:solidFill>
                  <a:prstClr val="white"/>
                </a:solidFill>
                <a:cs typeface="Arial" panose="020B0604020202020204" pitchFamily="34" charset="0"/>
              </a:rPr>
              <a:t>11 октября 2022 г. 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>
                <a:solidFill>
                  <a:prstClr val="white"/>
                </a:solidFill>
                <a:cs typeface="Arial" panose="020B0604020202020204" pitchFamily="34" charset="0"/>
              </a:rPr>
              <a:t>27 января 2023 г.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>
                <a:solidFill>
                  <a:prstClr val="white"/>
                </a:solidFill>
                <a:cs typeface="Arial" panose="020B0604020202020204" pitchFamily="34" charset="0"/>
              </a:rPr>
              <a:t>21 марта 2023 г.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>
                <a:solidFill>
                  <a:prstClr val="white"/>
                </a:solidFill>
                <a:cs typeface="Arial" panose="020B0604020202020204" pitchFamily="34" charset="0"/>
              </a:rPr>
              <a:t>18 мая 2023 г.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ru-RU" altLang="ru-RU" sz="150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9225" name="TextBox 16">
            <a:extLst>
              <a:ext uri="{FF2B5EF4-FFF2-40B4-BE49-F238E27FC236}">
                <a16:creationId xmlns:a16="http://schemas.microsoft.com/office/drawing/2014/main" id="{36F8E11B-7AA2-4BF6-BBED-96D009D5C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085" y="2199651"/>
            <a:ext cx="1079897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 dirty="0">
                <a:solidFill>
                  <a:prstClr val="white"/>
                </a:solidFill>
                <a:cs typeface="Arial" panose="020B0604020202020204" pitchFamily="34" charset="0"/>
              </a:rPr>
              <a:t>Сентябрь,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 dirty="0">
                <a:solidFill>
                  <a:prstClr val="white"/>
                </a:solidFill>
                <a:cs typeface="Arial" panose="020B0604020202020204" pitchFamily="34" charset="0"/>
              </a:rPr>
              <a:t>ноябрь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 dirty="0">
                <a:solidFill>
                  <a:prstClr val="white"/>
                </a:solidFill>
                <a:cs typeface="Arial" panose="020B0604020202020204" pitchFamily="34" charset="0"/>
              </a:rPr>
              <a:t> 2022 г.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 dirty="0">
                <a:solidFill>
                  <a:prstClr val="white"/>
                </a:solidFill>
                <a:cs typeface="Arial" panose="020B0604020202020204" pitchFamily="34" charset="0"/>
              </a:rPr>
              <a:t>февраль 2023 г.</a:t>
            </a:r>
          </a:p>
        </p:txBody>
      </p:sp>
      <p:sp>
        <p:nvSpPr>
          <p:cNvPr id="7169" name="Rectangle 1">
            <a:extLst>
              <a:ext uri="{FF2B5EF4-FFF2-40B4-BE49-F238E27FC236}">
                <a16:creationId xmlns:a16="http://schemas.microsoft.com/office/drawing/2014/main" id="{363DEDD3-5520-42B2-8C2E-32A3A9F71C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682" y="3492126"/>
            <a:ext cx="8876110" cy="15465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135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350" b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Планирование деятельности </a:t>
            </a:r>
            <a:r>
              <a:rPr lang="ru-RU" altLang="ru-RU" sz="135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ТМФ.  Анкетирование  учителей коррекционных классов  ОО КМО.</a:t>
            </a:r>
          </a:p>
          <a:p>
            <a:pPr algn="just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1350" b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Трансляция методического материала </a:t>
            </a:r>
            <a:r>
              <a:rPr lang="ru-RU" altLang="ru-RU" sz="135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 теме «Воспитательный потенциал урока в рамках реализации    ФГОС ОВЗ и ФГОС УО»</a:t>
            </a:r>
          </a:p>
          <a:p>
            <a:pPr algn="just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1350" b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Выездная консультация </a:t>
            </a:r>
            <a:r>
              <a:rPr lang="ru-RU" altLang="ru-RU" sz="135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 теме «Создание образовательных условий для обучающихся с ОВЗ» 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35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ru-RU" altLang="ru-RU" sz="120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ru-RU" altLang="ru-RU" sz="15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6" descr="https://sun9-41.userapi.com/impg/wfwjU5kll8aPXEg8yg4SnBjeZyQouxAPNV5i8w/bgQE1xJRIq4.jpg?size=1280x960&amp;quality=95&amp;sign=1b5642239025a1062505229f86a73bd6&amp;type=album">
            <a:extLst>
              <a:ext uri="{FF2B5EF4-FFF2-40B4-BE49-F238E27FC236}">
                <a16:creationId xmlns:a16="http://schemas.microsoft.com/office/drawing/2014/main" id="{C4EE2FBA-FFB0-4A53-AC04-14419F471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3494" t="26673" r="4601" b="8366"/>
          <a:stretch>
            <a:fillRect/>
          </a:stretch>
        </p:blipFill>
        <p:spPr bwMode="auto">
          <a:xfrm>
            <a:off x="5486638" y="4460466"/>
            <a:ext cx="3506154" cy="1858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37AE57CF-D71C-468C-9BB2-18E0A2F1F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590" y="575732"/>
            <a:ext cx="3842147" cy="846535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700" b="1" dirty="0">
                <a:latin typeface="+mn-lt"/>
              </a:rPr>
              <a:t>Основные мероприятия ОПП «Педкоррекция»</a:t>
            </a:r>
            <a:endParaRPr lang="ru-RU" sz="2700" dirty="0">
              <a:latin typeface="+mn-lt"/>
            </a:endParaRPr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151EEC86-1AA0-4FC1-B4DD-2E1DE82F4898}"/>
              </a:ext>
            </a:extLst>
          </p:cNvPr>
          <p:cNvSpPr/>
          <p:nvPr/>
        </p:nvSpPr>
        <p:spPr>
          <a:xfrm>
            <a:off x="7609285" y="2349104"/>
            <a:ext cx="1418034" cy="1113234"/>
          </a:xfrm>
          <a:prstGeom prst="rightArrow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1E93E8A-1FFC-49B7-9D73-4E4E888AD813}"/>
              </a:ext>
            </a:extLst>
          </p:cNvPr>
          <p:cNvSpPr/>
          <p:nvPr/>
        </p:nvSpPr>
        <p:spPr>
          <a:xfrm>
            <a:off x="5955506" y="2281238"/>
            <a:ext cx="1519238" cy="1181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ru-RU" sz="1500" b="1" dirty="0">
                <a:solidFill>
                  <a:prstClr val="white"/>
                </a:solidFill>
                <a:latin typeface="Calibri"/>
              </a:rPr>
              <a:t>Апрель, 2023 г.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832B9B9-2281-4F1D-B22E-908B042E2350}"/>
              </a:ext>
            </a:extLst>
          </p:cNvPr>
          <p:cNvSpPr/>
          <p:nvPr/>
        </p:nvSpPr>
        <p:spPr>
          <a:xfrm>
            <a:off x="4402932" y="2281238"/>
            <a:ext cx="1383506" cy="1181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ru-RU" b="1" dirty="0">
                <a:solidFill>
                  <a:prstClr val="white"/>
                </a:solidFill>
                <a:latin typeface="Calibri"/>
              </a:rPr>
              <a:t>7 декабря 2022 г.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962A957-8CB7-4D9A-B05C-8CB73BC48920}"/>
              </a:ext>
            </a:extLst>
          </p:cNvPr>
          <p:cNvSpPr/>
          <p:nvPr/>
        </p:nvSpPr>
        <p:spPr>
          <a:xfrm>
            <a:off x="1635919" y="2247900"/>
            <a:ext cx="2564606" cy="12144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AF2E21A-0DA6-43FE-A467-E3D70DF3D212}"/>
              </a:ext>
            </a:extLst>
          </p:cNvPr>
          <p:cNvSpPr/>
          <p:nvPr/>
        </p:nvSpPr>
        <p:spPr>
          <a:xfrm>
            <a:off x="116682" y="2247900"/>
            <a:ext cx="1350169" cy="118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248" name="TextBox 15">
            <a:extLst>
              <a:ext uri="{FF2B5EF4-FFF2-40B4-BE49-F238E27FC236}">
                <a16:creationId xmlns:a16="http://schemas.microsoft.com/office/drawing/2014/main" id="{C11CCEEE-380E-4634-95F7-08154B8FF9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0187" y="2281238"/>
            <a:ext cx="2262188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>
                <a:solidFill>
                  <a:prstClr val="white"/>
                </a:solidFill>
                <a:cs typeface="Arial" panose="020B0604020202020204" pitchFamily="34" charset="0"/>
              </a:rPr>
              <a:t>11 октября 2022 г. 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>
                <a:solidFill>
                  <a:prstClr val="white"/>
                </a:solidFill>
                <a:cs typeface="Arial" panose="020B0604020202020204" pitchFamily="34" charset="0"/>
              </a:rPr>
              <a:t>27 января 2023 г.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>
                <a:solidFill>
                  <a:prstClr val="white"/>
                </a:solidFill>
                <a:cs typeface="Arial" panose="020B0604020202020204" pitchFamily="34" charset="0"/>
              </a:rPr>
              <a:t>21 марта 2023 г.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>
                <a:solidFill>
                  <a:prstClr val="white"/>
                </a:solidFill>
                <a:cs typeface="Arial" panose="020B0604020202020204" pitchFamily="34" charset="0"/>
              </a:rPr>
              <a:t>18 мая 2023 г.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ru-RU" altLang="ru-RU" sz="150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10249" name="TextBox 16">
            <a:extLst>
              <a:ext uri="{FF2B5EF4-FFF2-40B4-BE49-F238E27FC236}">
                <a16:creationId xmlns:a16="http://schemas.microsoft.com/office/drawing/2014/main" id="{E870BA65-483C-430F-A648-221BE3930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659" y="2215202"/>
            <a:ext cx="1079897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 dirty="0">
                <a:solidFill>
                  <a:prstClr val="white"/>
                </a:solidFill>
                <a:cs typeface="Arial" panose="020B0604020202020204" pitchFamily="34" charset="0"/>
              </a:rPr>
              <a:t>Сентябрь,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 dirty="0">
                <a:solidFill>
                  <a:prstClr val="white"/>
                </a:solidFill>
                <a:cs typeface="Arial" panose="020B0604020202020204" pitchFamily="34" charset="0"/>
              </a:rPr>
              <a:t>ноябрь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 dirty="0">
                <a:solidFill>
                  <a:prstClr val="white"/>
                </a:solidFill>
                <a:cs typeface="Arial" panose="020B0604020202020204" pitchFamily="34" charset="0"/>
              </a:rPr>
              <a:t> 2022 г.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 dirty="0">
                <a:solidFill>
                  <a:prstClr val="white"/>
                </a:solidFill>
                <a:cs typeface="Arial" panose="020B0604020202020204" pitchFamily="34" charset="0"/>
              </a:rPr>
              <a:t>февраль 2023 г.</a:t>
            </a:r>
          </a:p>
        </p:txBody>
      </p:sp>
      <p:sp>
        <p:nvSpPr>
          <p:cNvPr id="7169" name="Rectangle 1">
            <a:extLst>
              <a:ext uri="{FF2B5EF4-FFF2-40B4-BE49-F238E27FC236}">
                <a16:creationId xmlns:a16="http://schemas.microsoft.com/office/drawing/2014/main" id="{FBC8004E-AF6E-4952-8404-9D2D1DEFDB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682" y="3560177"/>
            <a:ext cx="8876110" cy="212365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defTabSz="6858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ru-RU" sz="12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Рабочая встреча</a:t>
            </a:r>
            <a:r>
              <a:rPr lang="ru-RU" sz="1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учителей коррекционных классов по теме «Современные подходы к образованию обучающихся с ОВЗ, в том числе с интеллектуальными нарушениями, в условиях образовательной организации» (очная форма проведения, с участием специалистов МАУ «</a:t>
            </a:r>
            <a:r>
              <a:rPr lang="ru-RU" sz="1200" dirty="0" err="1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ЦППМиСП</a:t>
            </a:r>
            <a:r>
              <a:rPr lang="ru-RU" sz="1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» )</a:t>
            </a:r>
          </a:p>
          <a:p>
            <a:pPr algn="just" defTabSz="6858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ru-RU" sz="12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Семинар-практикум «Педагогическая мозаика»</a:t>
            </a:r>
            <a:r>
              <a:rPr lang="ru-RU" sz="1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. Тема «Формирование допрофессиональных трудовых навыков и умений у обучающихся с ОВЗ в образовательной среде школы, способствующих воспитанию у них культуры труда»</a:t>
            </a:r>
          </a:p>
          <a:p>
            <a:pPr algn="just" defTabSz="6858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ru-RU" sz="12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Заседание</a:t>
            </a:r>
            <a:r>
              <a:rPr lang="ru-RU" sz="1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по теме «Роль узких специалистов в формировании функциональной грамотности обучающихся  с ОВЗ»</a:t>
            </a:r>
          </a:p>
          <a:p>
            <a:pPr algn="just" defTabSz="6858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ru-RU" sz="12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Итоговое заседание </a:t>
            </a:r>
            <a:r>
              <a:rPr lang="ru-RU" sz="1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для учителей коррекционных классов  КМО в рамках деятельности ОПП «</a:t>
            </a:r>
            <a:r>
              <a:rPr lang="ru-RU" sz="1200" dirty="0" err="1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Педкорркция</a:t>
            </a:r>
            <a:r>
              <a:rPr lang="ru-RU" sz="1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». Заседание проходило в формате </a:t>
            </a:r>
            <a:r>
              <a:rPr lang="ru-RU" sz="12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педагогической игры </a:t>
            </a:r>
            <a:r>
              <a:rPr lang="ru-RU" sz="1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«Курс учительской жизни» по станциям. </a:t>
            </a:r>
          </a:p>
          <a:p>
            <a:pPr algn="just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2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  <a:p>
            <a:pPr algn="just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200" dirty="0">
              <a:solidFill>
                <a:prstClr val="black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22" name="Picture 2" descr="https://sun9-27.userapi.com/impg/LWez1FCQLMjiQhVjhKV6JrVK-63Zxp_KYs-DyQ/ELrj-LRocVQ.jpg?size=1280x576&amp;quality=95&amp;sign=706a7e53f7acb7656665f4af6af735a7&amp;type=album">
            <a:extLst>
              <a:ext uri="{FF2B5EF4-FFF2-40B4-BE49-F238E27FC236}">
                <a16:creationId xmlns:a16="http://schemas.microsoft.com/office/drawing/2014/main" id="{74A0DAB5-82D8-4362-8D5A-15712013B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5167" t="23950" r="11048" b="1411"/>
          <a:stretch>
            <a:fillRect/>
          </a:stretch>
        </p:blipFill>
        <p:spPr bwMode="auto">
          <a:xfrm>
            <a:off x="4956287" y="264757"/>
            <a:ext cx="4002479" cy="1604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DA317C44-E5E2-47B2-B6BD-97D7CDFF7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6703" y="586728"/>
            <a:ext cx="3673078" cy="1015603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700" b="1" dirty="0">
                <a:latin typeface="+mn-lt"/>
              </a:rPr>
              <a:t>Основные мероприятия ОПП «Педкоррекция»</a:t>
            </a:r>
            <a:endParaRPr lang="ru-RU" sz="2700" dirty="0">
              <a:latin typeface="+mn-lt"/>
            </a:endParaRPr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12966E97-44E7-40B0-8307-A5D11D3B2638}"/>
              </a:ext>
            </a:extLst>
          </p:cNvPr>
          <p:cNvSpPr/>
          <p:nvPr/>
        </p:nvSpPr>
        <p:spPr>
          <a:xfrm>
            <a:off x="7609285" y="2349104"/>
            <a:ext cx="1418034" cy="1113234"/>
          </a:xfrm>
          <a:prstGeom prst="rightArrow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A71FB7A-460B-490D-9BE7-C98B8F301FED}"/>
              </a:ext>
            </a:extLst>
          </p:cNvPr>
          <p:cNvSpPr/>
          <p:nvPr/>
        </p:nvSpPr>
        <p:spPr>
          <a:xfrm>
            <a:off x="5955506" y="2281238"/>
            <a:ext cx="1519238" cy="1181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ru-RU" sz="1500" b="1" dirty="0">
                <a:solidFill>
                  <a:prstClr val="white"/>
                </a:solidFill>
                <a:latin typeface="Calibri"/>
              </a:rPr>
              <a:t>Апрель, 2023 г.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CD5DB99-C2CA-4E97-9B20-07A0C913480C}"/>
              </a:ext>
            </a:extLst>
          </p:cNvPr>
          <p:cNvSpPr/>
          <p:nvPr/>
        </p:nvSpPr>
        <p:spPr>
          <a:xfrm>
            <a:off x="4402932" y="2281238"/>
            <a:ext cx="1383506" cy="1181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ru-RU" b="1" dirty="0">
                <a:solidFill>
                  <a:prstClr val="white"/>
                </a:solidFill>
                <a:latin typeface="Calibri"/>
              </a:rPr>
              <a:t>7 декабря 2022 г.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98576FD-5B64-4606-B15D-8A8221D9ABBC}"/>
              </a:ext>
            </a:extLst>
          </p:cNvPr>
          <p:cNvSpPr/>
          <p:nvPr/>
        </p:nvSpPr>
        <p:spPr>
          <a:xfrm>
            <a:off x="1635919" y="2247900"/>
            <a:ext cx="2564606" cy="12144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A8437C6-C554-47CB-B5FC-0731CFB015E6}"/>
              </a:ext>
            </a:extLst>
          </p:cNvPr>
          <p:cNvSpPr/>
          <p:nvPr/>
        </p:nvSpPr>
        <p:spPr>
          <a:xfrm>
            <a:off x="116682" y="2247900"/>
            <a:ext cx="1350169" cy="118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272" name="TextBox 15">
            <a:extLst>
              <a:ext uri="{FF2B5EF4-FFF2-40B4-BE49-F238E27FC236}">
                <a16:creationId xmlns:a16="http://schemas.microsoft.com/office/drawing/2014/main" id="{7F2D3884-FB36-41FF-A0A1-4FF1C9015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0187" y="2281238"/>
            <a:ext cx="2262188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>
                <a:solidFill>
                  <a:prstClr val="white"/>
                </a:solidFill>
                <a:cs typeface="Arial" panose="020B0604020202020204" pitchFamily="34" charset="0"/>
              </a:rPr>
              <a:t>11 октября 2022 г. 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>
                <a:solidFill>
                  <a:prstClr val="white"/>
                </a:solidFill>
                <a:cs typeface="Arial" panose="020B0604020202020204" pitchFamily="34" charset="0"/>
              </a:rPr>
              <a:t>27 января 2023 г.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>
                <a:solidFill>
                  <a:prstClr val="white"/>
                </a:solidFill>
                <a:cs typeface="Arial" panose="020B0604020202020204" pitchFamily="34" charset="0"/>
              </a:rPr>
              <a:t>21 марта 2023 г.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>
                <a:solidFill>
                  <a:prstClr val="white"/>
                </a:solidFill>
                <a:cs typeface="Arial" panose="020B0604020202020204" pitchFamily="34" charset="0"/>
              </a:rPr>
              <a:t>18 мая 2023 г.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ru-RU" altLang="ru-RU" sz="150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11273" name="TextBox 16">
            <a:extLst>
              <a:ext uri="{FF2B5EF4-FFF2-40B4-BE49-F238E27FC236}">
                <a16:creationId xmlns:a16="http://schemas.microsoft.com/office/drawing/2014/main" id="{583F0D1B-6B7B-4768-B026-1B5339E11C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2281238"/>
            <a:ext cx="1079897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>
                <a:solidFill>
                  <a:prstClr val="white"/>
                </a:solidFill>
                <a:cs typeface="Arial" panose="020B0604020202020204" pitchFamily="34" charset="0"/>
              </a:rPr>
              <a:t>Сентябрь,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>
                <a:solidFill>
                  <a:prstClr val="white"/>
                </a:solidFill>
                <a:cs typeface="Arial" panose="020B0604020202020204" pitchFamily="34" charset="0"/>
              </a:rPr>
              <a:t>ноябрь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>
                <a:solidFill>
                  <a:prstClr val="white"/>
                </a:solidFill>
                <a:cs typeface="Arial" panose="020B0604020202020204" pitchFamily="34" charset="0"/>
              </a:rPr>
              <a:t> 2022 г.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>
                <a:solidFill>
                  <a:prstClr val="white"/>
                </a:solidFill>
                <a:cs typeface="Arial" panose="020B0604020202020204" pitchFamily="34" charset="0"/>
              </a:rPr>
              <a:t>февраль 2023 г.</a:t>
            </a:r>
          </a:p>
        </p:txBody>
      </p:sp>
      <p:sp>
        <p:nvSpPr>
          <p:cNvPr id="7169" name="Rectangle 1">
            <a:extLst>
              <a:ext uri="{FF2B5EF4-FFF2-40B4-BE49-F238E27FC236}">
                <a16:creationId xmlns:a16="http://schemas.microsoft.com/office/drawing/2014/main" id="{1DF2038F-B396-4365-A3CE-B0D44DB4A9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548" y="3687649"/>
            <a:ext cx="8622506" cy="507831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defTabSz="6858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ru-RU" sz="135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Организация и проведение традиционной муниципальной Олимпиады для детей с ОВЗ (ЗПР) и детей с УО </a:t>
            </a:r>
          </a:p>
          <a:p>
            <a:pPr algn="just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5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(очная форма проведения)</a:t>
            </a:r>
            <a:endParaRPr lang="ru-RU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589F41E5-7F67-481F-BF02-3DB41141F0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548" y="4328495"/>
            <a:ext cx="8640365" cy="300082"/>
          </a:xfrm>
          <a:prstGeom prst="rect">
            <a:avLst/>
          </a:prstGeom>
          <a:solidFill>
            <a:schemeClr val="accent4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ru-RU" sz="1350" dirty="0">
                <a:solidFill>
                  <a:prstClr val="black"/>
                </a:solidFill>
                <a:latin typeface="Calibri"/>
                <a:ea typeface="SimHei" pitchFamily="49" charset="-122"/>
                <a:cs typeface="Times New Roman" pitchFamily="18" charset="0"/>
              </a:rPr>
              <a:t>Конкурс методических материалов по теме «Лучшие практики социализации детей с ОВЗ»</a:t>
            </a:r>
            <a:endParaRPr lang="ru-RU" dirty="0">
              <a:solidFill>
                <a:prstClr val="black"/>
              </a:solidFill>
              <a:latin typeface="Calibri"/>
              <a:ea typeface="SimHei" pitchFamily="49" charset="-122"/>
              <a:cs typeface="Arial" panose="020B0604020202020204" pitchFamily="34" charset="0"/>
            </a:endParaRPr>
          </a:p>
        </p:txBody>
      </p:sp>
      <p:pic>
        <p:nvPicPr>
          <p:cNvPr id="29700" name="Picture 4" descr="https://sun9-7.userapi.com/impg/hHdIc4bLfob2-CDO4sr7R5mKbZlbxTXdW36opQ/r0yfUF9s1ak.jpg?size=810x1080&amp;quality=95&amp;sign=1d294654b305340577304167c76dcd2d&amp;type=album">
            <a:extLst>
              <a:ext uri="{FF2B5EF4-FFF2-40B4-BE49-F238E27FC236}">
                <a16:creationId xmlns:a16="http://schemas.microsoft.com/office/drawing/2014/main" id="{62386110-8B17-441D-ACD9-DA27F8764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3415" t="16623" r="25926" b="16448"/>
          <a:stretch>
            <a:fillRect/>
          </a:stretch>
        </p:blipFill>
        <p:spPr bwMode="auto">
          <a:xfrm rot="839486">
            <a:off x="7104364" y="4394564"/>
            <a:ext cx="1282480" cy="172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4" name="Picture 8" descr="https://sun9-18.userapi.com/impg/9mMp5OyjVOfrKx-P_QqzyVnzpYTWUGv4ZTfkrQ/E2mTI3qqxM4.jpg?size=1280x576&amp;quality=95&amp;sign=fd093f3c63b9e202489d00736c31541c&amp;type=album">
            <a:extLst>
              <a:ext uri="{FF2B5EF4-FFF2-40B4-BE49-F238E27FC236}">
                <a16:creationId xmlns:a16="http://schemas.microsoft.com/office/drawing/2014/main" id="{1E4A65C2-C560-441A-9B8F-39D8B8813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62898" y="4943129"/>
            <a:ext cx="2415000" cy="1086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6" name="Picture 10" descr="https://sun9-56.userapi.com/impg/RQTbKF3rKwQPSrdhs8ohoqQR1XlpmFyws78sHw/ZyyM3n0swgM.jpg?size=1280x576&amp;quality=95&amp;sign=b6f401ceb6744b75e27d610edf197dfd&amp;type=album">
            <a:extLst>
              <a:ext uri="{FF2B5EF4-FFF2-40B4-BE49-F238E27FC236}">
                <a16:creationId xmlns:a16="http://schemas.microsoft.com/office/drawing/2014/main" id="{AC5C8F52-FA9F-4315-B593-8965D77A1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11073" t="8793" r="23228" b="6726"/>
          <a:stretch>
            <a:fillRect/>
          </a:stretch>
        </p:blipFill>
        <p:spPr bwMode="auto">
          <a:xfrm>
            <a:off x="6643487" y="369369"/>
            <a:ext cx="2204236" cy="1275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8" name="Picture 12" descr="https://sun9-3.userapi.com/impg/U7FFBnhXL-9vJzQ0VE7fgvDYmy6LgarLtC0HvA/0N5HHezOwQk.jpg?size=1280x879&amp;quality=95&amp;sign=4ec39eb3e418bf922ecbfb195d8f0a14&amp;type=album">
            <a:extLst>
              <a:ext uri="{FF2B5EF4-FFF2-40B4-BE49-F238E27FC236}">
                <a16:creationId xmlns:a16="http://schemas.microsoft.com/office/drawing/2014/main" id="{3C67FCE5-15AB-492B-A7E8-F35E94512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t="22681"/>
          <a:stretch>
            <a:fillRect/>
          </a:stretch>
        </p:blipFill>
        <p:spPr bwMode="auto">
          <a:xfrm>
            <a:off x="96679" y="332656"/>
            <a:ext cx="2596909" cy="1378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F954C5-75FB-45F6-A82C-72639FAAB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39245"/>
            <a:ext cx="7886700" cy="711994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700" b="1" dirty="0">
                <a:latin typeface="+mn-lt"/>
              </a:rPr>
              <a:t>Результат деятельности ОПП «Педкоррекция»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20AD428-8540-495C-A397-19AB2AA0FA21}"/>
              </a:ext>
            </a:extLst>
          </p:cNvPr>
          <p:cNvSpPr/>
          <p:nvPr/>
        </p:nvSpPr>
        <p:spPr>
          <a:xfrm>
            <a:off x="1332310" y="2445544"/>
            <a:ext cx="1687115" cy="573881"/>
          </a:xfrm>
          <a:prstGeom prst="rect">
            <a:avLst/>
          </a:prstGeom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B9099E9-F565-480D-AF82-7FC737BDC04D}"/>
              </a:ext>
            </a:extLst>
          </p:cNvPr>
          <p:cNvSpPr/>
          <p:nvPr/>
        </p:nvSpPr>
        <p:spPr>
          <a:xfrm>
            <a:off x="3019425" y="2443163"/>
            <a:ext cx="1687116" cy="573881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C692411-3918-4489-A120-4D73F273A08E}"/>
              </a:ext>
            </a:extLst>
          </p:cNvPr>
          <p:cNvSpPr/>
          <p:nvPr/>
        </p:nvSpPr>
        <p:spPr>
          <a:xfrm>
            <a:off x="4707731" y="2443163"/>
            <a:ext cx="1687116" cy="573881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B379E36-DB0A-487A-9A91-B8F9AFC71B08}"/>
              </a:ext>
            </a:extLst>
          </p:cNvPr>
          <p:cNvSpPr/>
          <p:nvPr/>
        </p:nvSpPr>
        <p:spPr>
          <a:xfrm>
            <a:off x="6396038" y="2443163"/>
            <a:ext cx="1687116" cy="573881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C3F2AA0-D129-4D3B-A310-E02259E7C80E}"/>
              </a:ext>
            </a:extLst>
          </p:cNvPr>
          <p:cNvSpPr/>
          <p:nvPr/>
        </p:nvSpPr>
        <p:spPr>
          <a:xfrm>
            <a:off x="1365648" y="3024188"/>
            <a:ext cx="1687115" cy="22276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529C988-C150-49CC-93EB-FBA3F62920F3}"/>
              </a:ext>
            </a:extLst>
          </p:cNvPr>
          <p:cNvSpPr/>
          <p:nvPr/>
        </p:nvSpPr>
        <p:spPr>
          <a:xfrm>
            <a:off x="3019425" y="3021807"/>
            <a:ext cx="1687116" cy="22276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77B5AE3-34E5-4926-9C21-03E4610AED9E}"/>
              </a:ext>
            </a:extLst>
          </p:cNvPr>
          <p:cNvSpPr/>
          <p:nvPr/>
        </p:nvSpPr>
        <p:spPr>
          <a:xfrm>
            <a:off x="6396038" y="3021807"/>
            <a:ext cx="1687116" cy="22276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ru-RU" sz="1200" b="1" dirty="0">
                <a:solidFill>
                  <a:prstClr val="black"/>
                </a:solidFill>
                <a:latin typeface="Calibri"/>
              </a:rPr>
              <a:t>Накопление лучших практик в работе с детьми с ОВЗ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E53EA77-4AC3-412D-A3A3-D6D302E779E5}"/>
              </a:ext>
            </a:extLst>
          </p:cNvPr>
          <p:cNvSpPr/>
          <p:nvPr/>
        </p:nvSpPr>
        <p:spPr>
          <a:xfrm>
            <a:off x="1334692" y="5113735"/>
            <a:ext cx="1688306" cy="138113"/>
          </a:xfrm>
          <a:prstGeom prst="rect">
            <a:avLst/>
          </a:prstGeom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C67ECFC-5160-4134-847B-A185D8D3A5B7}"/>
              </a:ext>
            </a:extLst>
          </p:cNvPr>
          <p:cNvSpPr/>
          <p:nvPr/>
        </p:nvSpPr>
        <p:spPr>
          <a:xfrm>
            <a:off x="3022998" y="5111353"/>
            <a:ext cx="1688306" cy="138113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48A2165-BD45-466F-9137-CDAA16DB972D}"/>
              </a:ext>
            </a:extLst>
          </p:cNvPr>
          <p:cNvSpPr/>
          <p:nvPr/>
        </p:nvSpPr>
        <p:spPr>
          <a:xfrm>
            <a:off x="4710113" y="5111353"/>
            <a:ext cx="1688306" cy="138113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F0F81D5-A500-40A3-B177-C851D2A9AADC}"/>
              </a:ext>
            </a:extLst>
          </p:cNvPr>
          <p:cNvSpPr/>
          <p:nvPr/>
        </p:nvSpPr>
        <p:spPr>
          <a:xfrm>
            <a:off x="6399610" y="5111353"/>
            <a:ext cx="1687115" cy="138113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302" name="TextBox 19">
            <a:extLst>
              <a:ext uri="{FF2B5EF4-FFF2-40B4-BE49-F238E27FC236}">
                <a16:creationId xmlns:a16="http://schemas.microsoft.com/office/drawing/2014/main" id="{AB59CC19-D9F6-47B5-904C-EB4B466866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3381" y="2450306"/>
            <a:ext cx="614271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300" b="1">
                <a:solidFill>
                  <a:prstClr val="white"/>
                </a:solidFill>
                <a:cs typeface="Arial" panose="020B0604020202020204" pitchFamily="34" charset="0"/>
              </a:rPr>
              <a:t>01</a:t>
            </a:r>
          </a:p>
        </p:txBody>
      </p:sp>
      <p:sp>
        <p:nvSpPr>
          <p:cNvPr id="12303" name="TextBox 20">
            <a:extLst>
              <a:ext uri="{FF2B5EF4-FFF2-40B4-BE49-F238E27FC236}">
                <a16:creationId xmlns:a16="http://schemas.microsoft.com/office/drawing/2014/main" id="{2E51FF28-DAC6-4FB4-ACFF-C404345189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4068" y="2462213"/>
            <a:ext cx="614271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300" b="1">
                <a:solidFill>
                  <a:prstClr val="white"/>
                </a:solidFill>
                <a:cs typeface="Arial" panose="020B0604020202020204" pitchFamily="34" charset="0"/>
              </a:rPr>
              <a:t>02</a:t>
            </a:r>
          </a:p>
        </p:txBody>
      </p:sp>
      <p:sp>
        <p:nvSpPr>
          <p:cNvPr id="12304" name="TextBox 21">
            <a:extLst>
              <a:ext uri="{FF2B5EF4-FFF2-40B4-BE49-F238E27FC236}">
                <a16:creationId xmlns:a16="http://schemas.microsoft.com/office/drawing/2014/main" id="{D4A8ADA3-1950-405B-809E-88466234A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7131" y="2462213"/>
            <a:ext cx="614271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300" b="1">
                <a:solidFill>
                  <a:prstClr val="white"/>
                </a:solidFill>
                <a:cs typeface="Arial" panose="020B0604020202020204" pitchFamily="34" charset="0"/>
              </a:rPr>
              <a:t>03</a:t>
            </a:r>
          </a:p>
        </p:txBody>
      </p:sp>
      <p:sp>
        <p:nvSpPr>
          <p:cNvPr id="12305" name="TextBox 22">
            <a:extLst>
              <a:ext uri="{FF2B5EF4-FFF2-40B4-BE49-F238E27FC236}">
                <a16:creationId xmlns:a16="http://schemas.microsoft.com/office/drawing/2014/main" id="{82556966-9430-45F1-867A-910AC4C55D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4721" y="2462213"/>
            <a:ext cx="614271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300" b="1">
                <a:solidFill>
                  <a:prstClr val="white"/>
                </a:solidFill>
                <a:cs typeface="Arial" panose="020B0604020202020204" pitchFamily="34" charset="0"/>
              </a:rPr>
              <a:t>04</a:t>
            </a:r>
          </a:p>
        </p:txBody>
      </p:sp>
      <p:sp>
        <p:nvSpPr>
          <p:cNvPr id="12306" name="TextBox 24">
            <a:extLst>
              <a:ext uri="{FF2B5EF4-FFF2-40B4-BE49-F238E27FC236}">
                <a16:creationId xmlns:a16="http://schemas.microsoft.com/office/drawing/2014/main" id="{93E61817-DB28-41F6-A7B4-64848ADB9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8991" y="3496867"/>
            <a:ext cx="1453753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350" b="1" dirty="0">
                <a:solidFill>
                  <a:prstClr val="black"/>
                </a:solidFill>
                <a:cs typeface="Arial" panose="020B0604020202020204" pitchFamily="34" charset="0"/>
              </a:rPr>
              <a:t>100% реализация Программы</a:t>
            </a:r>
            <a:endParaRPr lang="en-US" altLang="ru-RU" sz="135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2307" name="TextBox 30">
            <a:extLst>
              <a:ext uri="{FF2B5EF4-FFF2-40B4-BE49-F238E27FC236}">
                <a16:creationId xmlns:a16="http://schemas.microsoft.com/office/drawing/2014/main" id="{85C569D5-3F37-4240-92A2-24FDC8D9A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4848" y="3361135"/>
            <a:ext cx="1453753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altLang="ru-RU" sz="10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2308" name="Rectangle 2">
            <a:extLst>
              <a:ext uri="{FF2B5EF4-FFF2-40B4-BE49-F238E27FC236}">
                <a16:creationId xmlns:a16="http://schemas.microsoft.com/office/drawing/2014/main" id="{A3825D7B-BAD1-468C-9091-1FFDF6B3D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7291" y="3278409"/>
            <a:ext cx="1484709" cy="154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050" b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Организовано сетевое взаимодействие педагогических работников 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050" b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КМО в вопросах обучения и воспитания детей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050" b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с ОВЗ</a:t>
            </a:r>
            <a:endParaRPr lang="ru-RU" altLang="ru-RU" sz="135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309" name="TextBox 32">
            <a:extLst>
              <a:ext uri="{FF2B5EF4-FFF2-40B4-BE49-F238E27FC236}">
                <a16:creationId xmlns:a16="http://schemas.microsoft.com/office/drawing/2014/main" id="{87680978-52E2-4651-8A84-3D0F8E7BB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4406" y="3395663"/>
            <a:ext cx="15859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>
                <a:solidFill>
                  <a:prstClr val="black"/>
                </a:solidFill>
                <a:cs typeface="Arial" panose="020B0604020202020204" pitchFamily="34" charset="0"/>
              </a:rPr>
              <a:t>Совершенствование проф.компетенций пед.работников</a:t>
            </a:r>
          </a:p>
        </p:txBody>
      </p:sp>
    </p:spTree>
  </p:cSld>
  <p:clrMapOvr>
    <a:masterClrMapping/>
  </p:clrMapOvr>
  <p:transition spd="med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олилиния: фигура 29">
            <a:extLst>
              <a:ext uri="{FF2B5EF4-FFF2-40B4-BE49-F238E27FC236}">
                <a16:creationId xmlns:a16="http://schemas.microsoft.com/office/drawing/2014/main" id="{74541B85-E21D-45B6-B768-E56AB1AF8061}"/>
              </a:ext>
            </a:extLst>
          </p:cNvPr>
          <p:cNvSpPr/>
          <p:nvPr/>
        </p:nvSpPr>
        <p:spPr>
          <a:xfrm>
            <a:off x="3712369" y="852488"/>
            <a:ext cx="5348288" cy="5175647"/>
          </a:xfrm>
          <a:custGeom>
            <a:avLst/>
            <a:gdLst>
              <a:gd name="connsiteX0" fmla="*/ 1286359 w 6834753"/>
              <a:gd name="connsiteY0" fmla="*/ 30996 h 6896745"/>
              <a:gd name="connsiteX1" fmla="*/ 0 w 6834753"/>
              <a:gd name="connsiteY1" fmla="*/ 1720312 h 6896745"/>
              <a:gd name="connsiteX2" fmla="*/ 2278251 w 6834753"/>
              <a:gd name="connsiteY2" fmla="*/ 2960176 h 6896745"/>
              <a:gd name="connsiteX3" fmla="*/ 898902 w 6834753"/>
              <a:gd name="connsiteY3" fmla="*/ 3859078 h 6896745"/>
              <a:gd name="connsiteX4" fmla="*/ 4293031 w 6834753"/>
              <a:gd name="connsiteY4" fmla="*/ 6323308 h 6896745"/>
              <a:gd name="connsiteX5" fmla="*/ 4293031 w 6834753"/>
              <a:gd name="connsiteY5" fmla="*/ 6896745 h 6896745"/>
              <a:gd name="connsiteX6" fmla="*/ 6834753 w 6834753"/>
              <a:gd name="connsiteY6" fmla="*/ 6881247 h 6896745"/>
              <a:gd name="connsiteX7" fmla="*/ 6834753 w 6834753"/>
              <a:gd name="connsiteY7" fmla="*/ 0 h 6896745"/>
              <a:gd name="connsiteX8" fmla="*/ 1286359 w 6834753"/>
              <a:gd name="connsiteY8" fmla="*/ 30996 h 6896745"/>
              <a:gd name="connsiteX0" fmla="*/ 991892 w 6540286"/>
              <a:gd name="connsiteY0" fmla="*/ 30996 h 6896745"/>
              <a:gd name="connsiteX1" fmla="*/ 0 w 6540286"/>
              <a:gd name="connsiteY1" fmla="*/ 1642820 h 6896745"/>
              <a:gd name="connsiteX2" fmla="*/ 1983784 w 6540286"/>
              <a:gd name="connsiteY2" fmla="*/ 2960176 h 6896745"/>
              <a:gd name="connsiteX3" fmla="*/ 604435 w 6540286"/>
              <a:gd name="connsiteY3" fmla="*/ 3859078 h 6896745"/>
              <a:gd name="connsiteX4" fmla="*/ 3998564 w 6540286"/>
              <a:gd name="connsiteY4" fmla="*/ 6323308 h 6896745"/>
              <a:gd name="connsiteX5" fmla="*/ 3998564 w 6540286"/>
              <a:gd name="connsiteY5" fmla="*/ 6896745 h 6896745"/>
              <a:gd name="connsiteX6" fmla="*/ 6540286 w 6540286"/>
              <a:gd name="connsiteY6" fmla="*/ 6881247 h 6896745"/>
              <a:gd name="connsiteX7" fmla="*/ 6540286 w 6540286"/>
              <a:gd name="connsiteY7" fmla="*/ 0 h 6896745"/>
              <a:gd name="connsiteX8" fmla="*/ 991892 w 6540286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606181 w 6542032"/>
              <a:gd name="connsiteY3" fmla="*/ 3859078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606181 w 6542032"/>
              <a:gd name="connsiteY3" fmla="*/ 3859078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606181 w 6542032"/>
              <a:gd name="connsiteY3" fmla="*/ 3859078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606181 w 6542032"/>
              <a:gd name="connsiteY3" fmla="*/ 3859078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606181 w 6542032"/>
              <a:gd name="connsiteY3" fmla="*/ 3859078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606181 w 6542032"/>
              <a:gd name="connsiteY3" fmla="*/ 3859078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606181 w 6542032"/>
              <a:gd name="connsiteY3" fmla="*/ 3859078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900649 w 6542032"/>
              <a:gd name="connsiteY3" fmla="*/ 4076055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520581 w 6542032"/>
              <a:gd name="connsiteY2" fmla="*/ 2960176 h 6896745"/>
              <a:gd name="connsiteX3" fmla="*/ 900649 w 6542032"/>
              <a:gd name="connsiteY3" fmla="*/ 4076055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684934 w 6233328"/>
              <a:gd name="connsiteY0" fmla="*/ 30996 h 6896745"/>
              <a:gd name="connsiteX1" fmla="*/ 3008 w 6233328"/>
              <a:gd name="connsiteY1" fmla="*/ 1069383 h 6896745"/>
              <a:gd name="connsiteX2" fmla="*/ 1211877 w 6233328"/>
              <a:gd name="connsiteY2" fmla="*/ 2960176 h 6896745"/>
              <a:gd name="connsiteX3" fmla="*/ 591945 w 6233328"/>
              <a:gd name="connsiteY3" fmla="*/ 4076055 h 6896745"/>
              <a:gd name="connsiteX4" fmla="*/ 3691606 w 6233328"/>
              <a:gd name="connsiteY4" fmla="*/ 6323308 h 6896745"/>
              <a:gd name="connsiteX5" fmla="*/ 3691606 w 6233328"/>
              <a:gd name="connsiteY5" fmla="*/ 6896745 h 6896745"/>
              <a:gd name="connsiteX6" fmla="*/ 6233328 w 6233328"/>
              <a:gd name="connsiteY6" fmla="*/ 6881247 h 6896745"/>
              <a:gd name="connsiteX7" fmla="*/ 6233328 w 6233328"/>
              <a:gd name="connsiteY7" fmla="*/ 0 h 6896745"/>
              <a:gd name="connsiteX8" fmla="*/ 684934 w 6233328"/>
              <a:gd name="connsiteY8" fmla="*/ 30996 h 6896745"/>
              <a:gd name="connsiteX0" fmla="*/ 684934 w 6233328"/>
              <a:gd name="connsiteY0" fmla="*/ 0 h 6896745"/>
              <a:gd name="connsiteX1" fmla="*/ 3008 w 6233328"/>
              <a:gd name="connsiteY1" fmla="*/ 1069383 h 6896745"/>
              <a:gd name="connsiteX2" fmla="*/ 1211877 w 6233328"/>
              <a:gd name="connsiteY2" fmla="*/ 2960176 h 6896745"/>
              <a:gd name="connsiteX3" fmla="*/ 591945 w 6233328"/>
              <a:gd name="connsiteY3" fmla="*/ 4076055 h 6896745"/>
              <a:gd name="connsiteX4" fmla="*/ 3691606 w 6233328"/>
              <a:gd name="connsiteY4" fmla="*/ 6323308 h 6896745"/>
              <a:gd name="connsiteX5" fmla="*/ 3691606 w 6233328"/>
              <a:gd name="connsiteY5" fmla="*/ 6896745 h 6896745"/>
              <a:gd name="connsiteX6" fmla="*/ 6233328 w 6233328"/>
              <a:gd name="connsiteY6" fmla="*/ 6881247 h 6896745"/>
              <a:gd name="connsiteX7" fmla="*/ 6233328 w 6233328"/>
              <a:gd name="connsiteY7" fmla="*/ 0 h 6896745"/>
              <a:gd name="connsiteX8" fmla="*/ 684934 w 6233328"/>
              <a:gd name="connsiteY8" fmla="*/ 0 h 6896745"/>
              <a:gd name="connsiteX0" fmla="*/ 684934 w 6233328"/>
              <a:gd name="connsiteY0" fmla="*/ 0 h 6896745"/>
              <a:gd name="connsiteX1" fmla="*/ 3008 w 6233328"/>
              <a:gd name="connsiteY1" fmla="*/ 1069383 h 6896745"/>
              <a:gd name="connsiteX2" fmla="*/ 1211877 w 6233328"/>
              <a:gd name="connsiteY2" fmla="*/ 2960176 h 6896745"/>
              <a:gd name="connsiteX3" fmla="*/ 622942 w 6233328"/>
              <a:gd name="connsiteY3" fmla="*/ 4355024 h 6896745"/>
              <a:gd name="connsiteX4" fmla="*/ 3691606 w 6233328"/>
              <a:gd name="connsiteY4" fmla="*/ 6323308 h 6896745"/>
              <a:gd name="connsiteX5" fmla="*/ 3691606 w 6233328"/>
              <a:gd name="connsiteY5" fmla="*/ 6896745 h 6896745"/>
              <a:gd name="connsiteX6" fmla="*/ 6233328 w 6233328"/>
              <a:gd name="connsiteY6" fmla="*/ 6881247 h 6896745"/>
              <a:gd name="connsiteX7" fmla="*/ 6233328 w 6233328"/>
              <a:gd name="connsiteY7" fmla="*/ 0 h 6896745"/>
              <a:gd name="connsiteX8" fmla="*/ 684934 w 6233328"/>
              <a:gd name="connsiteY8" fmla="*/ 0 h 6896745"/>
              <a:gd name="connsiteX0" fmla="*/ 301956 w 5850350"/>
              <a:gd name="connsiteY0" fmla="*/ 0 h 6896745"/>
              <a:gd name="connsiteX1" fmla="*/ 20080 w 5850350"/>
              <a:gd name="connsiteY1" fmla="*/ 1088433 h 6896745"/>
              <a:gd name="connsiteX2" fmla="*/ 828899 w 5850350"/>
              <a:gd name="connsiteY2" fmla="*/ 2960176 h 6896745"/>
              <a:gd name="connsiteX3" fmla="*/ 239964 w 5850350"/>
              <a:gd name="connsiteY3" fmla="*/ 4355024 h 6896745"/>
              <a:gd name="connsiteX4" fmla="*/ 3308628 w 5850350"/>
              <a:gd name="connsiteY4" fmla="*/ 6323308 h 6896745"/>
              <a:gd name="connsiteX5" fmla="*/ 3308628 w 5850350"/>
              <a:gd name="connsiteY5" fmla="*/ 6896745 h 6896745"/>
              <a:gd name="connsiteX6" fmla="*/ 5850350 w 5850350"/>
              <a:gd name="connsiteY6" fmla="*/ 6881247 h 6896745"/>
              <a:gd name="connsiteX7" fmla="*/ 5850350 w 5850350"/>
              <a:gd name="connsiteY7" fmla="*/ 0 h 6896745"/>
              <a:gd name="connsiteX8" fmla="*/ 301956 w 5850350"/>
              <a:gd name="connsiteY8" fmla="*/ 0 h 6896745"/>
              <a:gd name="connsiteX0" fmla="*/ 301956 w 5850350"/>
              <a:gd name="connsiteY0" fmla="*/ 0 h 6896745"/>
              <a:gd name="connsiteX1" fmla="*/ 20080 w 5850350"/>
              <a:gd name="connsiteY1" fmla="*/ 1088433 h 6896745"/>
              <a:gd name="connsiteX2" fmla="*/ 1324199 w 5850350"/>
              <a:gd name="connsiteY2" fmla="*/ 2769676 h 6896745"/>
              <a:gd name="connsiteX3" fmla="*/ 239964 w 5850350"/>
              <a:gd name="connsiteY3" fmla="*/ 4355024 h 6896745"/>
              <a:gd name="connsiteX4" fmla="*/ 3308628 w 5850350"/>
              <a:gd name="connsiteY4" fmla="*/ 6323308 h 6896745"/>
              <a:gd name="connsiteX5" fmla="*/ 3308628 w 5850350"/>
              <a:gd name="connsiteY5" fmla="*/ 6896745 h 6896745"/>
              <a:gd name="connsiteX6" fmla="*/ 5850350 w 5850350"/>
              <a:gd name="connsiteY6" fmla="*/ 6881247 h 6896745"/>
              <a:gd name="connsiteX7" fmla="*/ 5850350 w 5850350"/>
              <a:gd name="connsiteY7" fmla="*/ 0 h 6896745"/>
              <a:gd name="connsiteX8" fmla="*/ 301956 w 5850350"/>
              <a:gd name="connsiteY8" fmla="*/ 0 h 6896745"/>
              <a:gd name="connsiteX0" fmla="*/ 234674 w 5878318"/>
              <a:gd name="connsiteY0" fmla="*/ 0 h 6915795"/>
              <a:gd name="connsiteX1" fmla="*/ 48048 w 5878318"/>
              <a:gd name="connsiteY1" fmla="*/ 1107483 h 6915795"/>
              <a:gd name="connsiteX2" fmla="*/ 1352167 w 5878318"/>
              <a:gd name="connsiteY2" fmla="*/ 2788726 h 6915795"/>
              <a:gd name="connsiteX3" fmla="*/ 267932 w 5878318"/>
              <a:gd name="connsiteY3" fmla="*/ 4374074 h 6915795"/>
              <a:gd name="connsiteX4" fmla="*/ 3336596 w 5878318"/>
              <a:gd name="connsiteY4" fmla="*/ 6342358 h 6915795"/>
              <a:gd name="connsiteX5" fmla="*/ 3336596 w 5878318"/>
              <a:gd name="connsiteY5" fmla="*/ 6915795 h 6915795"/>
              <a:gd name="connsiteX6" fmla="*/ 5878318 w 5878318"/>
              <a:gd name="connsiteY6" fmla="*/ 6900297 h 6915795"/>
              <a:gd name="connsiteX7" fmla="*/ 5878318 w 5878318"/>
              <a:gd name="connsiteY7" fmla="*/ 19050 h 6915795"/>
              <a:gd name="connsiteX8" fmla="*/ 234674 w 5878318"/>
              <a:gd name="connsiteY8" fmla="*/ 0 h 6915795"/>
              <a:gd name="connsiteX0" fmla="*/ 234674 w 5878318"/>
              <a:gd name="connsiteY0" fmla="*/ 0 h 6915795"/>
              <a:gd name="connsiteX1" fmla="*/ 48048 w 5878318"/>
              <a:gd name="connsiteY1" fmla="*/ 1107483 h 6915795"/>
              <a:gd name="connsiteX2" fmla="*/ 1352167 w 5878318"/>
              <a:gd name="connsiteY2" fmla="*/ 2788726 h 6915795"/>
              <a:gd name="connsiteX3" fmla="*/ 153632 w 5878318"/>
              <a:gd name="connsiteY3" fmla="*/ 4316924 h 6915795"/>
              <a:gd name="connsiteX4" fmla="*/ 3336596 w 5878318"/>
              <a:gd name="connsiteY4" fmla="*/ 6342358 h 6915795"/>
              <a:gd name="connsiteX5" fmla="*/ 3336596 w 5878318"/>
              <a:gd name="connsiteY5" fmla="*/ 6915795 h 6915795"/>
              <a:gd name="connsiteX6" fmla="*/ 5878318 w 5878318"/>
              <a:gd name="connsiteY6" fmla="*/ 6900297 h 6915795"/>
              <a:gd name="connsiteX7" fmla="*/ 5878318 w 5878318"/>
              <a:gd name="connsiteY7" fmla="*/ 19050 h 6915795"/>
              <a:gd name="connsiteX8" fmla="*/ 234674 w 5878318"/>
              <a:gd name="connsiteY8" fmla="*/ 0 h 6915795"/>
              <a:gd name="connsiteX0" fmla="*/ 234674 w 5878318"/>
              <a:gd name="connsiteY0" fmla="*/ 0 h 6915795"/>
              <a:gd name="connsiteX1" fmla="*/ 48048 w 5878318"/>
              <a:gd name="connsiteY1" fmla="*/ 1107483 h 6915795"/>
              <a:gd name="connsiteX2" fmla="*/ 1352167 w 5878318"/>
              <a:gd name="connsiteY2" fmla="*/ 2788726 h 6915795"/>
              <a:gd name="connsiteX3" fmla="*/ 153632 w 5878318"/>
              <a:gd name="connsiteY3" fmla="*/ 4316924 h 6915795"/>
              <a:gd name="connsiteX4" fmla="*/ 2593646 w 5878318"/>
              <a:gd name="connsiteY4" fmla="*/ 6380458 h 6915795"/>
              <a:gd name="connsiteX5" fmla="*/ 3336596 w 5878318"/>
              <a:gd name="connsiteY5" fmla="*/ 6915795 h 6915795"/>
              <a:gd name="connsiteX6" fmla="*/ 5878318 w 5878318"/>
              <a:gd name="connsiteY6" fmla="*/ 6900297 h 6915795"/>
              <a:gd name="connsiteX7" fmla="*/ 5878318 w 5878318"/>
              <a:gd name="connsiteY7" fmla="*/ 19050 h 6915795"/>
              <a:gd name="connsiteX8" fmla="*/ 234674 w 5878318"/>
              <a:gd name="connsiteY8" fmla="*/ 0 h 6915795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153632 w 5878318"/>
              <a:gd name="connsiteY3" fmla="*/ 4316924 h 6900297"/>
              <a:gd name="connsiteX4" fmla="*/ 2593646 w 5878318"/>
              <a:gd name="connsiteY4" fmla="*/ 6380458 h 6900297"/>
              <a:gd name="connsiteX5" fmla="*/ 2765096 w 5878318"/>
              <a:gd name="connsiteY5" fmla="*/ 6877695 h 6900297"/>
              <a:gd name="connsiteX6" fmla="*/ 5878318 w 5878318"/>
              <a:gd name="connsiteY6" fmla="*/ 6900297 h 6900297"/>
              <a:gd name="connsiteX7" fmla="*/ 5878318 w 5878318"/>
              <a:gd name="connsiteY7" fmla="*/ 19050 h 6900297"/>
              <a:gd name="connsiteX8" fmla="*/ 234674 w 5878318"/>
              <a:gd name="connsiteY8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153632 w 5878318"/>
              <a:gd name="connsiteY3" fmla="*/ 4316924 h 6900297"/>
              <a:gd name="connsiteX4" fmla="*/ 2384096 w 5878318"/>
              <a:gd name="connsiteY4" fmla="*/ 6380458 h 6900297"/>
              <a:gd name="connsiteX5" fmla="*/ 2765096 w 5878318"/>
              <a:gd name="connsiteY5" fmla="*/ 6877695 h 6900297"/>
              <a:gd name="connsiteX6" fmla="*/ 5878318 w 5878318"/>
              <a:gd name="connsiteY6" fmla="*/ 6900297 h 6900297"/>
              <a:gd name="connsiteX7" fmla="*/ 5878318 w 5878318"/>
              <a:gd name="connsiteY7" fmla="*/ 19050 h 6900297"/>
              <a:gd name="connsiteX8" fmla="*/ 234674 w 5878318"/>
              <a:gd name="connsiteY8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153632 w 5878318"/>
              <a:gd name="connsiteY3" fmla="*/ 4316924 h 6900297"/>
              <a:gd name="connsiteX4" fmla="*/ 563367 w 5878318"/>
              <a:gd name="connsiteY4" fmla="*/ 5657850 h 6900297"/>
              <a:gd name="connsiteX5" fmla="*/ 2384096 w 5878318"/>
              <a:gd name="connsiteY5" fmla="*/ 6380458 h 6900297"/>
              <a:gd name="connsiteX6" fmla="*/ 2765096 w 5878318"/>
              <a:gd name="connsiteY6" fmla="*/ 6877695 h 6900297"/>
              <a:gd name="connsiteX7" fmla="*/ 5878318 w 5878318"/>
              <a:gd name="connsiteY7" fmla="*/ 6900297 h 6900297"/>
              <a:gd name="connsiteX8" fmla="*/ 5878318 w 5878318"/>
              <a:gd name="connsiteY8" fmla="*/ 19050 h 6900297"/>
              <a:gd name="connsiteX9" fmla="*/ 234674 w 5878318"/>
              <a:gd name="connsiteY9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153632 w 5878318"/>
              <a:gd name="connsiteY3" fmla="*/ 4316924 h 6900297"/>
              <a:gd name="connsiteX4" fmla="*/ 1115817 w 5878318"/>
              <a:gd name="connsiteY4" fmla="*/ 5676900 h 6900297"/>
              <a:gd name="connsiteX5" fmla="*/ 2384096 w 5878318"/>
              <a:gd name="connsiteY5" fmla="*/ 6380458 h 6900297"/>
              <a:gd name="connsiteX6" fmla="*/ 2765096 w 5878318"/>
              <a:gd name="connsiteY6" fmla="*/ 6877695 h 6900297"/>
              <a:gd name="connsiteX7" fmla="*/ 5878318 w 5878318"/>
              <a:gd name="connsiteY7" fmla="*/ 6900297 h 6900297"/>
              <a:gd name="connsiteX8" fmla="*/ 5878318 w 5878318"/>
              <a:gd name="connsiteY8" fmla="*/ 19050 h 6900297"/>
              <a:gd name="connsiteX9" fmla="*/ 234674 w 5878318"/>
              <a:gd name="connsiteY9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591782 w 5878318"/>
              <a:gd name="connsiteY3" fmla="*/ 4412174 h 6900297"/>
              <a:gd name="connsiteX4" fmla="*/ 1115817 w 5878318"/>
              <a:gd name="connsiteY4" fmla="*/ 5676900 h 6900297"/>
              <a:gd name="connsiteX5" fmla="*/ 2384096 w 5878318"/>
              <a:gd name="connsiteY5" fmla="*/ 6380458 h 6900297"/>
              <a:gd name="connsiteX6" fmla="*/ 2765096 w 5878318"/>
              <a:gd name="connsiteY6" fmla="*/ 6877695 h 6900297"/>
              <a:gd name="connsiteX7" fmla="*/ 5878318 w 5878318"/>
              <a:gd name="connsiteY7" fmla="*/ 6900297 h 6900297"/>
              <a:gd name="connsiteX8" fmla="*/ 5878318 w 5878318"/>
              <a:gd name="connsiteY8" fmla="*/ 19050 h 6900297"/>
              <a:gd name="connsiteX9" fmla="*/ 234674 w 5878318"/>
              <a:gd name="connsiteY9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591782 w 5878318"/>
              <a:gd name="connsiteY3" fmla="*/ 4412174 h 6900297"/>
              <a:gd name="connsiteX4" fmla="*/ 1115817 w 5878318"/>
              <a:gd name="connsiteY4" fmla="*/ 5676900 h 6900297"/>
              <a:gd name="connsiteX5" fmla="*/ 2384096 w 5878318"/>
              <a:gd name="connsiteY5" fmla="*/ 6380458 h 6900297"/>
              <a:gd name="connsiteX6" fmla="*/ 2765096 w 5878318"/>
              <a:gd name="connsiteY6" fmla="*/ 6877695 h 6900297"/>
              <a:gd name="connsiteX7" fmla="*/ 5878318 w 5878318"/>
              <a:gd name="connsiteY7" fmla="*/ 6900297 h 6900297"/>
              <a:gd name="connsiteX8" fmla="*/ 5878318 w 5878318"/>
              <a:gd name="connsiteY8" fmla="*/ 19050 h 6900297"/>
              <a:gd name="connsiteX9" fmla="*/ 234674 w 5878318"/>
              <a:gd name="connsiteY9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591782 w 5878318"/>
              <a:gd name="connsiteY3" fmla="*/ 4412174 h 6900297"/>
              <a:gd name="connsiteX4" fmla="*/ 1058667 w 5878318"/>
              <a:gd name="connsiteY4" fmla="*/ 5715000 h 6900297"/>
              <a:gd name="connsiteX5" fmla="*/ 2384096 w 5878318"/>
              <a:gd name="connsiteY5" fmla="*/ 6380458 h 6900297"/>
              <a:gd name="connsiteX6" fmla="*/ 2765096 w 5878318"/>
              <a:gd name="connsiteY6" fmla="*/ 6877695 h 6900297"/>
              <a:gd name="connsiteX7" fmla="*/ 5878318 w 5878318"/>
              <a:gd name="connsiteY7" fmla="*/ 6900297 h 6900297"/>
              <a:gd name="connsiteX8" fmla="*/ 5878318 w 5878318"/>
              <a:gd name="connsiteY8" fmla="*/ 19050 h 6900297"/>
              <a:gd name="connsiteX9" fmla="*/ 234674 w 5878318"/>
              <a:gd name="connsiteY9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572732 w 5878318"/>
              <a:gd name="connsiteY3" fmla="*/ 4431224 h 6900297"/>
              <a:gd name="connsiteX4" fmla="*/ 1058667 w 5878318"/>
              <a:gd name="connsiteY4" fmla="*/ 5715000 h 6900297"/>
              <a:gd name="connsiteX5" fmla="*/ 2384096 w 5878318"/>
              <a:gd name="connsiteY5" fmla="*/ 6380458 h 6900297"/>
              <a:gd name="connsiteX6" fmla="*/ 2765096 w 5878318"/>
              <a:gd name="connsiteY6" fmla="*/ 6877695 h 6900297"/>
              <a:gd name="connsiteX7" fmla="*/ 5878318 w 5878318"/>
              <a:gd name="connsiteY7" fmla="*/ 6900297 h 6900297"/>
              <a:gd name="connsiteX8" fmla="*/ 5878318 w 5878318"/>
              <a:gd name="connsiteY8" fmla="*/ 19050 h 6900297"/>
              <a:gd name="connsiteX9" fmla="*/ 234674 w 5878318"/>
              <a:gd name="connsiteY9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64867 w 5878318"/>
              <a:gd name="connsiteY2" fmla="*/ 2763326 h 6900297"/>
              <a:gd name="connsiteX3" fmla="*/ 572732 w 5878318"/>
              <a:gd name="connsiteY3" fmla="*/ 4431224 h 6900297"/>
              <a:gd name="connsiteX4" fmla="*/ 1058667 w 5878318"/>
              <a:gd name="connsiteY4" fmla="*/ 5715000 h 6900297"/>
              <a:gd name="connsiteX5" fmla="*/ 2384096 w 5878318"/>
              <a:gd name="connsiteY5" fmla="*/ 6380458 h 6900297"/>
              <a:gd name="connsiteX6" fmla="*/ 2765096 w 5878318"/>
              <a:gd name="connsiteY6" fmla="*/ 6877695 h 6900297"/>
              <a:gd name="connsiteX7" fmla="*/ 5878318 w 5878318"/>
              <a:gd name="connsiteY7" fmla="*/ 6900297 h 6900297"/>
              <a:gd name="connsiteX8" fmla="*/ 5878318 w 5878318"/>
              <a:gd name="connsiteY8" fmla="*/ 19050 h 6900297"/>
              <a:gd name="connsiteX9" fmla="*/ 234674 w 5878318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05905 w 5911491"/>
              <a:gd name="connsiteY3" fmla="*/ 4431224 h 6900297"/>
              <a:gd name="connsiteX4" fmla="*/ 1091840 w 5911491"/>
              <a:gd name="connsiteY4" fmla="*/ 57150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091840 w 5911491"/>
              <a:gd name="connsiteY4" fmla="*/ 57150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94805 w 5911491"/>
              <a:gd name="connsiteY3" fmla="*/ 431057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11491" h="6900297">
                <a:moveTo>
                  <a:pt x="267847" y="0"/>
                </a:moveTo>
                <a:cubicBezTo>
                  <a:pt x="-62784" y="537275"/>
                  <a:pt x="-10908" y="771686"/>
                  <a:pt x="30421" y="1107483"/>
                </a:cubicBezTo>
                <a:cubicBezTo>
                  <a:pt x="102746" y="1686086"/>
                  <a:pt x="1315383" y="1859258"/>
                  <a:pt x="1398040" y="2763326"/>
                </a:cubicBezTo>
                <a:cubicBezTo>
                  <a:pt x="1480697" y="3667394"/>
                  <a:pt x="819922" y="3546637"/>
                  <a:pt x="669405" y="4304224"/>
                </a:cubicBezTo>
                <a:cubicBezTo>
                  <a:pt x="518888" y="5061811"/>
                  <a:pt x="669296" y="5447278"/>
                  <a:pt x="1231540" y="5778500"/>
                </a:cubicBezTo>
                <a:cubicBezTo>
                  <a:pt x="1857284" y="6122422"/>
                  <a:pt x="2118819" y="6024212"/>
                  <a:pt x="2417269" y="6380458"/>
                </a:cubicBezTo>
                <a:cubicBezTo>
                  <a:pt x="2715719" y="6736704"/>
                  <a:pt x="2671269" y="6711949"/>
                  <a:pt x="2798269" y="6877695"/>
                </a:cubicBezTo>
                <a:lnTo>
                  <a:pt x="5911491" y="6900297"/>
                </a:lnTo>
                <a:lnTo>
                  <a:pt x="5911491" y="19050"/>
                </a:lnTo>
                <a:lnTo>
                  <a:pt x="267847" y="0"/>
                </a:lnTo>
                <a:close/>
              </a:path>
            </a:pathLst>
          </a:custGeom>
          <a:solidFill>
            <a:schemeClr val="accent2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ru-RU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Полилиния: фигура 25">
            <a:extLst>
              <a:ext uri="{FF2B5EF4-FFF2-40B4-BE49-F238E27FC236}">
                <a16:creationId xmlns:a16="http://schemas.microsoft.com/office/drawing/2014/main" id="{3E3DAA70-9262-418B-8381-E733B775465D}"/>
              </a:ext>
            </a:extLst>
          </p:cNvPr>
          <p:cNvSpPr/>
          <p:nvPr/>
        </p:nvSpPr>
        <p:spPr>
          <a:xfrm>
            <a:off x="3795712" y="857251"/>
            <a:ext cx="5348288" cy="5175647"/>
          </a:xfrm>
          <a:custGeom>
            <a:avLst/>
            <a:gdLst>
              <a:gd name="connsiteX0" fmla="*/ 1286359 w 6834753"/>
              <a:gd name="connsiteY0" fmla="*/ 30996 h 6896745"/>
              <a:gd name="connsiteX1" fmla="*/ 0 w 6834753"/>
              <a:gd name="connsiteY1" fmla="*/ 1720312 h 6896745"/>
              <a:gd name="connsiteX2" fmla="*/ 2278251 w 6834753"/>
              <a:gd name="connsiteY2" fmla="*/ 2960176 h 6896745"/>
              <a:gd name="connsiteX3" fmla="*/ 898902 w 6834753"/>
              <a:gd name="connsiteY3" fmla="*/ 3859078 h 6896745"/>
              <a:gd name="connsiteX4" fmla="*/ 4293031 w 6834753"/>
              <a:gd name="connsiteY4" fmla="*/ 6323308 h 6896745"/>
              <a:gd name="connsiteX5" fmla="*/ 4293031 w 6834753"/>
              <a:gd name="connsiteY5" fmla="*/ 6896745 h 6896745"/>
              <a:gd name="connsiteX6" fmla="*/ 6834753 w 6834753"/>
              <a:gd name="connsiteY6" fmla="*/ 6881247 h 6896745"/>
              <a:gd name="connsiteX7" fmla="*/ 6834753 w 6834753"/>
              <a:gd name="connsiteY7" fmla="*/ 0 h 6896745"/>
              <a:gd name="connsiteX8" fmla="*/ 1286359 w 6834753"/>
              <a:gd name="connsiteY8" fmla="*/ 30996 h 6896745"/>
              <a:gd name="connsiteX0" fmla="*/ 991892 w 6540286"/>
              <a:gd name="connsiteY0" fmla="*/ 30996 h 6896745"/>
              <a:gd name="connsiteX1" fmla="*/ 0 w 6540286"/>
              <a:gd name="connsiteY1" fmla="*/ 1642820 h 6896745"/>
              <a:gd name="connsiteX2" fmla="*/ 1983784 w 6540286"/>
              <a:gd name="connsiteY2" fmla="*/ 2960176 h 6896745"/>
              <a:gd name="connsiteX3" fmla="*/ 604435 w 6540286"/>
              <a:gd name="connsiteY3" fmla="*/ 3859078 h 6896745"/>
              <a:gd name="connsiteX4" fmla="*/ 3998564 w 6540286"/>
              <a:gd name="connsiteY4" fmla="*/ 6323308 h 6896745"/>
              <a:gd name="connsiteX5" fmla="*/ 3998564 w 6540286"/>
              <a:gd name="connsiteY5" fmla="*/ 6896745 h 6896745"/>
              <a:gd name="connsiteX6" fmla="*/ 6540286 w 6540286"/>
              <a:gd name="connsiteY6" fmla="*/ 6881247 h 6896745"/>
              <a:gd name="connsiteX7" fmla="*/ 6540286 w 6540286"/>
              <a:gd name="connsiteY7" fmla="*/ 0 h 6896745"/>
              <a:gd name="connsiteX8" fmla="*/ 991892 w 6540286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606181 w 6542032"/>
              <a:gd name="connsiteY3" fmla="*/ 3859078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606181 w 6542032"/>
              <a:gd name="connsiteY3" fmla="*/ 3859078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606181 w 6542032"/>
              <a:gd name="connsiteY3" fmla="*/ 3859078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606181 w 6542032"/>
              <a:gd name="connsiteY3" fmla="*/ 3859078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606181 w 6542032"/>
              <a:gd name="connsiteY3" fmla="*/ 3859078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606181 w 6542032"/>
              <a:gd name="connsiteY3" fmla="*/ 3859078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606181 w 6542032"/>
              <a:gd name="connsiteY3" fmla="*/ 3859078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900649 w 6542032"/>
              <a:gd name="connsiteY3" fmla="*/ 4076055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520581 w 6542032"/>
              <a:gd name="connsiteY2" fmla="*/ 2960176 h 6896745"/>
              <a:gd name="connsiteX3" fmla="*/ 900649 w 6542032"/>
              <a:gd name="connsiteY3" fmla="*/ 4076055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684934 w 6233328"/>
              <a:gd name="connsiteY0" fmla="*/ 30996 h 6896745"/>
              <a:gd name="connsiteX1" fmla="*/ 3008 w 6233328"/>
              <a:gd name="connsiteY1" fmla="*/ 1069383 h 6896745"/>
              <a:gd name="connsiteX2" fmla="*/ 1211877 w 6233328"/>
              <a:gd name="connsiteY2" fmla="*/ 2960176 h 6896745"/>
              <a:gd name="connsiteX3" fmla="*/ 591945 w 6233328"/>
              <a:gd name="connsiteY3" fmla="*/ 4076055 h 6896745"/>
              <a:gd name="connsiteX4" fmla="*/ 3691606 w 6233328"/>
              <a:gd name="connsiteY4" fmla="*/ 6323308 h 6896745"/>
              <a:gd name="connsiteX5" fmla="*/ 3691606 w 6233328"/>
              <a:gd name="connsiteY5" fmla="*/ 6896745 h 6896745"/>
              <a:gd name="connsiteX6" fmla="*/ 6233328 w 6233328"/>
              <a:gd name="connsiteY6" fmla="*/ 6881247 h 6896745"/>
              <a:gd name="connsiteX7" fmla="*/ 6233328 w 6233328"/>
              <a:gd name="connsiteY7" fmla="*/ 0 h 6896745"/>
              <a:gd name="connsiteX8" fmla="*/ 684934 w 6233328"/>
              <a:gd name="connsiteY8" fmla="*/ 30996 h 6896745"/>
              <a:gd name="connsiteX0" fmla="*/ 684934 w 6233328"/>
              <a:gd name="connsiteY0" fmla="*/ 0 h 6896745"/>
              <a:gd name="connsiteX1" fmla="*/ 3008 w 6233328"/>
              <a:gd name="connsiteY1" fmla="*/ 1069383 h 6896745"/>
              <a:gd name="connsiteX2" fmla="*/ 1211877 w 6233328"/>
              <a:gd name="connsiteY2" fmla="*/ 2960176 h 6896745"/>
              <a:gd name="connsiteX3" fmla="*/ 591945 w 6233328"/>
              <a:gd name="connsiteY3" fmla="*/ 4076055 h 6896745"/>
              <a:gd name="connsiteX4" fmla="*/ 3691606 w 6233328"/>
              <a:gd name="connsiteY4" fmla="*/ 6323308 h 6896745"/>
              <a:gd name="connsiteX5" fmla="*/ 3691606 w 6233328"/>
              <a:gd name="connsiteY5" fmla="*/ 6896745 h 6896745"/>
              <a:gd name="connsiteX6" fmla="*/ 6233328 w 6233328"/>
              <a:gd name="connsiteY6" fmla="*/ 6881247 h 6896745"/>
              <a:gd name="connsiteX7" fmla="*/ 6233328 w 6233328"/>
              <a:gd name="connsiteY7" fmla="*/ 0 h 6896745"/>
              <a:gd name="connsiteX8" fmla="*/ 684934 w 6233328"/>
              <a:gd name="connsiteY8" fmla="*/ 0 h 6896745"/>
              <a:gd name="connsiteX0" fmla="*/ 684934 w 6233328"/>
              <a:gd name="connsiteY0" fmla="*/ 0 h 6896745"/>
              <a:gd name="connsiteX1" fmla="*/ 3008 w 6233328"/>
              <a:gd name="connsiteY1" fmla="*/ 1069383 h 6896745"/>
              <a:gd name="connsiteX2" fmla="*/ 1211877 w 6233328"/>
              <a:gd name="connsiteY2" fmla="*/ 2960176 h 6896745"/>
              <a:gd name="connsiteX3" fmla="*/ 622942 w 6233328"/>
              <a:gd name="connsiteY3" fmla="*/ 4355024 h 6896745"/>
              <a:gd name="connsiteX4" fmla="*/ 3691606 w 6233328"/>
              <a:gd name="connsiteY4" fmla="*/ 6323308 h 6896745"/>
              <a:gd name="connsiteX5" fmla="*/ 3691606 w 6233328"/>
              <a:gd name="connsiteY5" fmla="*/ 6896745 h 6896745"/>
              <a:gd name="connsiteX6" fmla="*/ 6233328 w 6233328"/>
              <a:gd name="connsiteY6" fmla="*/ 6881247 h 6896745"/>
              <a:gd name="connsiteX7" fmla="*/ 6233328 w 6233328"/>
              <a:gd name="connsiteY7" fmla="*/ 0 h 6896745"/>
              <a:gd name="connsiteX8" fmla="*/ 684934 w 6233328"/>
              <a:gd name="connsiteY8" fmla="*/ 0 h 6896745"/>
              <a:gd name="connsiteX0" fmla="*/ 301956 w 5850350"/>
              <a:gd name="connsiteY0" fmla="*/ 0 h 6896745"/>
              <a:gd name="connsiteX1" fmla="*/ 20080 w 5850350"/>
              <a:gd name="connsiteY1" fmla="*/ 1088433 h 6896745"/>
              <a:gd name="connsiteX2" fmla="*/ 828899 w 5850350"/>
              <a:gd name="connsiteY2" fmla="*/ 2960176 h 6896745"/>
              <a:gd name="connsiteX3" fmla="*/ 239964 w 5850350"/>
              <a:gd name="connsiteY3" fmla="*/ 4355024 h 6896745"/>
              <a:gd name="connsiteX4" fmla="*/ 3308628 w 5850350"/>
              <a:gd name="connsiteY4" fmla="*/ 6323308 h 6896745"/>
              <a:gd name="connsiteX5" fmla="*/ 3308628 w 5850350"/>
              <a:gd name="connsiteY5" fmla="*/ 6896745 h 6896745"/>
              <a:gd name="connsiteX6" fmla="*/ 5850350 w 5850350"/>
              <a:gd name="connsiteY6" fmla="*/ 6881247 h 6896745"/>
              <a:gd name="connsiteX7" fmla="*/ 5850350 w 5850350"/>
              <a:gd name="connsiteY7" fmla="*/ 0 h 6896745"/>
              <a:gd name="connsiteX8" fmla="*/ 301956 w 5850350"/>
              <a:gd name="connsiteY8" fmla="*/ 0 h 6896745"/>
              <a:gd name="connsiteX0" fmla="*/ 301956 w 5850350"/>
              <a:gd name="connsiteY0" fmla="*/ 0 h 6896745"/>
              <a:gd name="connsiteX1" fmla="*/ 20080 w 5850350"/>
              <a:gd name="connsiteY1" fmla="*/ 1088433 h 6896745"/>
              <a:gd name="connsiteX2" fmla="*/ 1324199 w 5850350"/>
              <a:gd name="connsiteY2" fmla="*/ 2769676 h 6896745"/>
              <a:gd name="connsiteX3" fmla="*/ 239964 w 5850350"/>
              <a:gd name="connsiteY3" fmla="*/ 4355024 h 6896745"/>
              <a:gd name="connsiteX4" fmla="*/ 3308628 w 5850350"/>
              <a:gd name="connsiteY4" fmla="*/ 6323308 h 6896745"/>
              <a:gd name="connsiteX5" fmla="*/ 3308628 w 5850350"/>
              <a:gd name="connsiteY5" fmla="*/ 6896745 h 6896745"/>
              <a:gd name="connsiteX6" fmla="*/ 5850350 w 5850350"/>
              <a:gd name="connsiteY6" fmla="*/ 6881247 h 6896745"/>
              <a:gd name="connsiteX7" fmla="*/ 5850350 w 5850350"/>
              <a:gd name="connsiteY7" fmla="*/ 0 h 6896745"/>
              <a:gd name="connsiteX8" fmla="*/ 301956 w 5850350"/>
              <a:gd name="connsiteY8" fmla="*/ 0 h 6896745"/>
              <a:gd name="connsiteX0" fmla="*/ 234674 w 5878318"/>
              <a:gd name="connsiteY0" fmla="*/ 0 h 6915795"/>
              <a:gd name="connsiteX1" fmla="*/ 48048 w 5878318"/>
              <a:gd name="connsiteY1" fmla="*/ 1107483 h 6915795"/>
              <a:gd name="connsiteX2" fmla="*/ 1352167 w 5878318"/>
              <a:gd name="connsiteY2" fmla="*/ 2788726 h 6915795"/>
              <a:gd name="connsiteX3" fmla="*/ 267932 w 5878318"/>
              <a:gd name="connsiteY3" fmla="*/ 4374074 h 6915795"/>
              <a:gd name="connsiteX4" fmla="*/ 3336596 w 5878318"/>
              <a:gd name="connsiteY4" fmla="*/ 6342358 h 6915795"/>
              <a:gd name="connsiteX5" fmla="*/ 3336596 w 5878318"/>
              <a:gd name="connsiteY5" fmla="*/ 6915795 h 6915795"/>
              <a:gd name="connsiteX6" fmla="*/ 5878318 w 5878318"/>
              <a:gd name="connsiteY6" fmla="*/ 6900297 h 6915795"/>
              <a:gd name="connsiteX7" fmla="*/ 5878318 w 5878318"/>
              <a:gd name="connsiteY7" fmla="*/ 19050 h 6915795"/>
              <a:gd name="connsiteX8" fmla="*/ 234674 w 5878318"/>
              <a:gd name="connsiteY8" fmla="*/ 0 h 6915795"/>
              <a:gd name="connsiteX0" fmla="*/ 234674 w 5878318"/>
              <a:gd name="connsiteY0" fmla="*/ 0 h 6915795"/>
              <a:gd name="connsiteX1" fmla="*/ 48048 w 5878318"/>
              <a:gd name="connsiteY1" fmla="*/ 1107483 h 6915795"/>
              <a:gd name="connsiteX2" fmla="*/ 1352167 w 5878318"/>
              <a:gd name="connsiteY2" fmla="*/ 2788726 h 6915795"/>
              <a:gd name="connsiteX3" fmla="*/ 153632 w 5878318"/>
              <a:gd name="connsiteY3" fmla="*/ 4316924 h 6915795"/>
              <a:gd name="connsiteX4" fmla="*/ 3336596 w 5878318"/>
              <a:gd name="connsiteY4" fmla="*/ 6342358 h 6915795"/>
              <a:gd name="connsiteX5" fmla="*/ 3336596 w 5878318"/>
              <a:gd name="connsiteY5" fmla="*/ 6915795 h 6915795"/>
              <a:gd name="connsiteX6" fmla="*/ 5878318 w 5878318"/>
              <a:gd name="connsiteY6" fmla="*/ 6900297 h 6915795"/>
              <a:gd name="connsiteX7" fmla="*/ 5878318 w 5878318"/>
              <a:gd name="connsiteY7" fmla="*/ 19050 h 6915795"/>
              <a:gd name="connsiteX8" fmla="*/ 234674 w 5878318"/>
              <a:gd name="connsiteY8" fmla="*/ 0 h 6915795"/>
              <a:gd name="connsiteX0" fmla="*/ 234674 w 5878318"/>
              <a:gd name="connsiteY0" fmla="*/ 0 h 6915795"/>
              <a:gd name="connsiteX1" fmla="*/ 48048 w 5878318"/>
              <a:gd name="connsiteY1" fmla="*/ 1107483 h 6915795"/>
              <a:gd name="connsiteX2" fmla="*/ 1352167 w 5878318"/>
              <a:gd name="connsiteY2" fmla="*/ 2788726 h 6915795"/>
              <a:gd name="connsiteX3" fmla="*/ 153632 w 5878318"/>
              <a:gd name="connsiteY3" fmla="*/ 4316924 h 6915795"/>
              <a:gd name="connsiteX4" fmla="*/ 2593646 w 5878318"/>
              <a:gd name="connsiteY4" fmla="*/ 6380458 h 6915795"/>
              <a:gd name="connsiteX5" fmla="*/ 3336596 w 5878318"/>
              <a:gd name="connsiteY5" fmla="*/ 6915795 h 6915795"/>
              <a:gd name="connsiteX6" fmla="*/ 5878318 w 5878318"/>
              <a:gd name="connsiteY6" fmla="*/ 6900297 h 6915795"/>
              <a:gd name="connsiteX7" fmla="*/ 5878318 w 5878318"/>
              <a:gd name="connsiteY7" fmla="*/ 19050 h 6915795"/>
              <a:gd name="connsiteX8" fmla="*/ 234674 w 5878318"/>
              <a:gd name="connsiteY8" fmla="*/ 0 h 6915795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153632 w 5878318"/>
              <a:gd name="connsiteY3" fmla="*/ 4316924 h 6900297"/>
              <a:gd name="connsiteX4" fmla="*/ 2593646 w 5878318"/>
              <a:gd name="connsiteY4" fmla="*/ 6380458 h 6900297"/>
              <a:gd name="connsiteX5" fmla="*/ 2765096 w 5878318"/>
              <a:gd name="connsiteY5" fmla="*/ 6877695 h 6900297"/>
              <a:gd name="connsiteX6" fmla="*/ 5878318 w 5878318"/>
              <a:gd name="connsiteY6" fmla="*/ 6900297 h 6900297"/>
              <a:gd name="connsiteX7" fmla="*/ 5878318 w 5878318"/>
              <a:gd name="connsiteY7" fmla="*/ 19050 h 6900297"/>
              <a:gd name="connsiteX8" fmla="*/ 234674 w 5878318"/>
              <a:gd name="connsiteY8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153632 w 5878318"/>
              <a:gd name="connsiteY3" fmla="*/ 4316924 h 6900297"/>
              <a:gd name="connsiteX4" fmla="*/ 2384096 w 5878318"/>
              <a:gd name="connsiteY4" fmla="*/ 6380458 h 6900297"/>
              <a:gd name="connsiteX5" fmla="*/ 2765096 w 5878318"/>
              <a:gd name="connsiteY5" fmla="*/ 6877695 h 6900297"/>
              <a:gd name="connsiteX6" fmla="*/ 5878318 w 5878318"/>
              <a:gd name="connsiteY6" fmla="*/ 6900297 h 6900297"/>
              <a:gd name="connsiteX7" fmla="*/ 5878318 w 5878318"/>
              <a:gd name="connsiteY7" fmla="*/ 19050 h 6900297"/>
              <a:gd name="connsiteX8" fmla="*/ 234674 w 5878318"/>
              <a:gd name="connsiteY8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153632 w 5878318"/>
              <a:gd name="connsiteY3" fmla="*/ 4316924 h 6900297"/>
              <a:gd name="connsiteX4" fmla="*/ 563367 w 5878318"/>
              <a:gd name="connsiteY4" fmla="*/ 5657850 h 6900297"/>
              <a:gd name="connsiteX5" fmla="*/ 2384096 w 5878318"/>
              <a:gd name="connsiteY5" fmla="*/ 6380458 h 6900297"/>
              <a:gd name="connsiteX6" fmla="*/ 2765096 w 5878318"/>
              <a:gd name="connsiteY6" fmla="*/ 6877695 h 6900297"/>
              <a:gd name="connsiteX7" fmla="*/ 5878318 w 5878318"/>
              <a:gd name="connsiteY7" fmla="*/ 6900297 h 6900297"/>
              <a:gd name="connsiteX8" fmla="*/ 5878318 w 5878318"/>
              <a:gd name="connsiteY8" fmla="*/ 19050 h 6900297"/>
              <a:gd name="connsiteX9" fmla="*/ 234674 w 5878318"/>
              <a:gd name="connsiteY9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153632 w 5878318"/>
              <a:gd name="connsiteY3" fmla="*/ 4316924 h 6900297"/>
              <a:gd name="connsiteX4" fmla="*/ 1115817 w 5878318"/>
              <a:gd name="connsiteY4" fmla="*/ 5676900 h 6900297"/>
              <a:gd name="connsiteX5" fmla="*/ 2384096 w 5878318"/>
              <a:gd name="connsiteY5" fmla="*/ 6380458 h 6900297"/>
              <a:gd name="connsiteX6" fmla="*/ 2765096 w 5878318"/>
              <a:gd name="connsiteY6" fmla="*/ 6877695 h 6900297"/>
              <a:gd name="connsiteX7" fmla="*/ 5878318 w 5878318"/>
              <a:gd name="connsiteY7" fmla="*/ 6900297 h 6900297"/>
              <a:gd name="connsiteX8" fmla="*/ 5878318 w 5878318"/>
              <a:gd name="connsiteY8" fmla="*/ 19050 h 6900297"/>
              <a:gd name="connsiteX9" fmla="*/ 234674 w 5878318"/>
              <a:gd name="connsiteY9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591782 w 5878318"/>
              <a:gd name="connsiteY3" fmla="*/ 4412174 h 6900297"/>
              <a:gd name="connsiteX4" fmla="*/ 1115817 w 5878318"/>
              <a:gd name="connsiteY4" fmla="*/ 5676900 h 6900297"/>
              <a:gd name="connsiteX5" fmla="*/ 2384096 w 5878318"/>
              <a:gd name="connsiteY5" fmla="*/ 6380458 h 6900297"/>
              <a:gd name="connsiteX6" fmla="*/ 2765096 w 5878318"/>
              <a:gd name="connsiteY6" fmla="*/ 6877695 h 6900297"/>
              <a:gd name="connsiteX7" fmla="*/ 5878318 w 5878318"/>
              <a:gd name="connsiteY7" fmla="*/ 6900297 h 6900297"/>
              <a:gd name="connsiteX8" fmla="*/ 5878318 w 5878318"/>
              <a:gd name="connsiteY8" fmla="*/ 19050 h 6900297"/>
              <a:gd name="connsiteX9" fmla="*/ 234674 w 5878318"/>
              <a:gd name="connsiteY9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591782 w 5878318"/>
              <a:gd name="connsiteY3" fmla="*/ 4412174 h 6900297"/>
              <a:gd name="connsiteX4" fmla="*/ 1115817 w 5878318"/>
              <a:gd name="connsiteY4" fmla="*/ 5676900 h 6900297"/>
              <a:gd name="connsiteX5" fmla="*/ 2384096 w 5878318"/>
              <a:gd name="connsiteY5" fmla="*/ 6380458 h 6900297"/>
              <a:gd name="connsiteX6" fmla="*/ 2765096 w 5878318"/>
              <a:gd name="connsiteY6" fmla="*/ 6877695 h 6900297"/>
              <a:gd name="connsiteX7" fmla="*/ 5878318 w 5878318"/>
              <a:gd name="connsiteY7" fmla="*/ 6900297 h 6900297"/>
              <a:gd name="connsiteX8" fmla="*/ 5878318 w 5878318"/>
              <a:gd name="connsiteY8" fmla="*/ 19050 h 6900297"/>
              <a:gd name="connsiteX9" fmla="*/ 234674 w 5878318"/>
              <a:gd name="connsiteY9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591782 w 5878318"/>
              <a:gd name="connsiteY3" fmla="*/ 4412174 h 6900297"/>
              <a:gd name="connsiteX4" fmla="*/ 1058667 w 5878318"/>
              <a:gd name="connsiteY4" fmla="*/ 5715000 h 6900297"/>
              <a:gd name="connsiteX5" fmla="*/ 2384096 w 5878318"/>
              <a:gd name="connsiteY5" fmla="*/ 6380458 h 6900297"/>
              <a:gd name="connsiteX6" fmla="*/ 2765096 w 5878318"/>
              <a:gd name="connsiteY6" fmla="*/ 6877695 h 6900297"/>
              <a:gd name="connsiteX7" fmla="*/ 5878318 w 5878318"/>
              <a:gd name="connsiteY7" fmla="*/ 6900297 h 6900297"/>
              <a:gd name="connsiteX8" fmla="*/ 5878318 w 5878318"/>
              <a:gd name="connsiteY8" fmla="*/ 19050 h 6900297"/>
              <a:gd name="connsiteX9" fmla="*/ 234674 w 5878318"/>
              <a:gd name="connsiteY9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572732 w 5878318"/>
              <a:gd name="connsiteY3" fmla="*/ 4431224 h 6900297"/>
              <a:gd name="connsiteX4" fmla="*/ 1058667 w 5878318"/>
              <a:gd name="connsiteY4" fmla="*/ 5715000 h 6900297"/>
              <a:gd name="connsiteX5" fmla="*/ 2384096 w 5878318"/>
              <a:gd name="connsiteY5" fmla="*/ 6380458 h 6900297"/>
              <a:gd name="connsiteX6" fmla="*/ 2765096 w 5878318"/>
              <a:gd name="connsiteY6" fmla="*/ 6877695 h 6900297"/>
              <a:gd name="connsiteX7" fmla="*/ 5878318 w 5878318"/>
              <a:gd name="connsiteY7" fmla="*/ 6900297 h 6900297"/>
              <a:gd name="connsiteX8" fmla="*/ 5878318 w 5878318"/>
              <a:gd name="connsiteY8" fmla="*/ 19050 h 6900297"/>
              <a:gd name="connsiteX9" fmla="*/ 234674 w 5878318"/>
              <a:gd name="connsiteY9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64867 w 5878318"/>
              <a:gd name="connsiteY2" fmla="*/ 2763326 h 6900297"/>
              <a:gd name="connsiteX3" fmla="*/ 572732 w 5878318"/>
              <a:gd name="connsiteY3" fmla="*/ 4431224 h 6900297"/>
              <a:gd name="connsiteX4" fmla="*/ 1058667 w 5878318"/>
              <a:gd name="connsiteY4" fmla="*/ 5715000 h 6900297"/>
              <a:gd name="connsiteX5" fmla="*/ 2384096 w 5878318"/>
              <a:gd name="connsiteY5" fmla="*/ 6380458 h 6900297"/>
              <a:gd name="connsiteX6" fmla="*/ 2765096 w 5878318"/>
              <a:gd name="connsiteY6" fmla="*/ 6877695 h 6900297"/>
              <a:gd name="connsiteX7" fmla="*/ 5878318 w 5878318"/>
              <a:gd name="connsiteY7" fmla="*/ 6900297 h 6900297"/>
              <a:gd name="connsiteX8" fmla="*/ 5878318 w 5878318"/>
              <a:gd name="connsiteY8" fmla="*/ 19050 h 6900297"/>
              <a:gd name="connsiteX9" fmla="*/ 234674 w 5878318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05905 w 5911491"/>
              <a:gd name="connsiteY3" fmla="*/ 4431224 h 6900297"/>
              <a:gd name="connsiteX4" fmla="*/ 1091840 w 5911491"/>
              <a:gd name="connsiteY4" fmla="*/ 57150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091840 w 5911491"/>
              <a:gd name="connsiteY4" fmla="*/ 57150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94805 w 5911491"/>
              <a:gd name="connsiteY3" fmla="*/ 431057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11491" h="6900297">
                <a:moveTo>
                  <a:pt x="267847" y="0"/>
                </a:moveTo>
                <a:cubicBezTo>
                  <a:pt x="-62784" y="537275"/>
                  <a:pt x="-10908" y="771686"/>
                  <a:pt x="30421" y="1107483"/>
                </a:cubicBezTo>
                <a:cubicBezTo>
                  <a:pt x="102746" y="1686086"/>
                  <a:pt x="1315383" y="1859258"/>
                  <a:pt x="1398040" y="2763326"/>
                </a:cubicBezTo>
                <a:cubicBezTo>
                  <a:pt x="1480697" y="3667394"/>
                  <a:pt x="819922" y="3546637"/>
                  <a:pt x="669405" y="4304224"/>
                </a:cubicBezTo>
                <a:cubicBezTo>
                  <a:pt x="518888" y="5061811"/>
                  <a:pt x="669296" y="5447278"/>
                  <a:pt x="1231540" y="5778500"/>
                </a:cubicBezTo>
                <a:cubicBezTo>
                  <a:pt x="1857284" y="6122422"/>
                  <a:pt x="2118819" y="6024212"/>
                  <a:pt x="2417269" y="6380458"/>
                </a:cubicBezTo>
                <a:cubicBezTo>
                  <a:pt x="2715719" y="6736704"/>
                  <a:pt x="2671269" y="6711949"/>
                  <a:pt x="2798269" y="6877695"/>
                </a:cubicBezTo>
                <a:lnTo>
                  <a:pt x="5911491" y="6900297"/>
                </a:lnTo>
                <a:lnTo>
                  <a:pt x="5911491" y="19050"/>
                </a:lnTo>
                <a:lnTo>
                  <a:pt x="26784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ru-RU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972D66-3E15-4DD6-953A-77309601532B}"/>
              </a:ext>
            </a:extLst>
          </p:cNvPr>
          <p:cNvSpPr txBox="1"/>
          <p:nvPr/>
        </p:nvSpPr>
        <p:spPr>
          <a:xfrm>
            <a:off x="428326" y="2450307"/>
            <a:ext cx="3805850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ru-RU" sz="4800" b="1" dirty="0">
                <a:solidFill>
                  <a:srgbClr val="4472C4">
                    <a:lumMod val="50000"/>
                  </a:srgbClr>
                </a:solidFill>
                <a:latin typeface="Calibri"/>
                <a:cs typeface="Arial" panose="020B0604020202020204" pitchFamily="34" charset="0"/>
              </a:rPr>
              <a:t>Благодарю </a:t>
            </a:r>
          </a:p>
          <a:p>
            <a:pPr algn="ctr" defTabSz="685800">
              <a:defRPr/>
            </a:pPr>
            <a:r>
              <a:rPr lang="ru-RU" sz="4800" b="1" dirty="0">
                <a:solidFill>
                  <a:srgbClr val="4472C4">
                    <a:lumMod val="50000"/>
                  </a:srgbClr>
                </a:solidFill>
                <a:latin typeface="Calibri"/>
                <a:cs typeface="Arial" panose="020B0604020202020204" pitchFamily="34" charset="0"/>
              </a:rPr>
              <a:t>за внимание!</a:t>
            </a: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90D8956C-9F3C-4F05-8AE7-5C081CACF662}"/>
              </a:ext>
            </a:extLst>
          </p:cNvPr>
          <p:cNvSpPr/>
          <p:nvPr/>
        </p:nvSpPr>
        <p:spPr>
          <a:xfrm>
            <a:off x="622698" y="1201341"/>
            <a:ext cx="502444" cy="502444"/>
          </a:xfrm>
          <a:prstGeom prst="ellipse">
            <a:avLst/>
          </a:prstGeom>
          <a:solidFill>
            <a:schemeClr val="accent5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D30DA321-CFF2-4B01-AD12-4CCA14A6A3E0}"/>
              </a:ext>
            </a:extLst>
          </p:cNvPr>
          <p:cNvSpPr/>
          <p:nvPr/>
        </p:nvSpPr>
        <p:spPr>
          <a:xfrm>
            <a:off x="736998" y="1315641"/>
            <a:ext cx="502444" cy="502444"/>
          </a:xfrm>
          <a:prstGeom prst="ellipse">
            <a:avLst/>
          </a:prstGeom>
          <a:solidFill>
            <a:schemeClr val="accent2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266" name="Picture 2" descr="https://sun9-75.userapi.com/impg/7KWBGuO-eb72du_linARu4PNWMEuYZNWuSlhnw/vHTuZ6CfRZY.jpg?size=1280x960&amp;quality=95&amp;sign=a23b68b94f13cc7e739a3ad8fb1adfea&amp;type=album">
            <a:extLst>
              <a:ext uri="{FF2B5EF4-FFF2-40B4-BE49-F238E27FC236}">
                <a16:creationId xmlns:a16="http://schemas.microsoft.com/office/drawing/2014/main" id="{783873C0-A74A-4B57-BAFD-3D7BC3D9D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9481" t="23994"/>
          <a:stretch>
            <a:fillRect/>
          </a:stretch>
        </p:blipFill>
        <p:spPr bwMode="auto">
          <a:xfrm rot="21328041">
            <a:off x="4862612" y="947066"/>
            <a:ext cx="2331129" cy="1468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8" name="Picture 4" descr="https://sun9-9.userapi.com/impg/0EoH01mTic9U2XSzRdB24rYtYnqHGpj5jgeq3w/6OJByFzX4rM.jpg?size=1280x960&amp;quality=95&amp;sign=f982a4dbec489fc61519c9a702551429&amp;type=album">
            <a:extLst>
              <a:ext uri="{FF2B5EF4-FFF2-40B4-BE49-F238E27FC236}">
                <a16:creationId xmlns:a16="http://schemas.microsoft.com/office/drawing/2014/main" id="{06170527-7B36-476A-8803-A6037732D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21777" t="44291"/>
          <a:stretch>
            <a:fillRect/>
          </a:stretch>
        </p:blipFill>
        <p:spPr bwMode="auto">
          <a:xfrm rot="799023">
            <a:off x="6056255" y="2583096"/>
            <a:ext cx="2792859" cy="1491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0" name="Picture 6" descr="https://sun9-62.userapi.com/impg/otgAF3JMVMPYAsxpx0jkvM_VGSMnIXjZExp_eg/uaIBh4b8q2Y.jpg?size=1280x957&amp;quality=95&amp;sign=5d11fa7f4640a76cee59e422a274bae0&amp;type=album">
            <a:extLst>
              <a:ext uri="{FF2B5EF4-FFF2-40B4-BE49-F238E27FC236}">
                <a16:creationId xmlns:a16="http://schemas.microsoft.com/office/drawing/2014/main" id="{01DC7BB1-30B2-4826-A3EE-8AF2F2AC1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t="24683"/>
          <a:stretch>
            <a:fillRect/>
          </a:stretch>
        </p:blipFill>
        <p:spPr bwMode="auto">
          <a:xfrm>
            <a:off x="6259501" y="4374000"/>
            <a:ext cx="2551139" cy="1436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00174"/>
            <a:ext cx="7772400" cy="3857652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ДОКЛАД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</a:b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«О деятельности муниципальной рабочей группы «Организация взаимодействия узких специалистов» в 2022-2023 учебном году»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43372" y="5301208"/>
            <a:ext cx="4700598" cy="1194848"/>
          </a:xfrm>
        </p:spPr>
        <p:txBody>
          <a:bodyPr>
            <a:noAutofit/>
          </a:bodyPr>
          <a:lstStyle/>
          <a:p>
            <a:pPr algn="r"/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Герасимова Анна Владимировна,</a:t>
            </a:r>
          </a:p>
          <a:p>
            <a:pPr algn="r"/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методист МАУ «ЦРО»,</a:t>
            </a:r>
          </a:p>
          <a:p>
            <a:pPr algn="r"/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руководитель муниципальной рабочей группы</a:t>
            </a:r>
          </a:p>
          <a:p>
            <a:endParaRPr lang="ru-RU" sz="1600" dirty="0"/>
          </a:p>
        </p:txBody>
      </p:sp>
      <p:pic>
        <p:nvPicPr>
          <p:cNvPr id="1026" name="Picture 2" descr="imgonline-com-ua-Transparent-backgr-OQMzZ7PljIBd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2717" y="188640"/>
            <a:ext cx="1918566" cy="191856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225926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>
            <a:extLst>
              <a:ext uri="{FF2B5EF4-FFF2-40B4-BE49-F238E27FC236}">
                <a16:creationId xmlns:a16="http://schemas.microsoft.com/office/drawing/2014/main" id="{A1AE64F8-6421-4CB7-A485-F094319175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1443037"/>
          </a:xfrm>
        </p:spPr>
        <p:txBody>
          <a:bodyPr/>
          <a:lstStyle/>
          <a:p>
            <a:pPr eaLnBrk="1" hangingPunct="1"/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ДЕЯТЕЛЬНОСТИ МРГ:</a:t>
            </a:r>
            <a:br>
              <a:rPr lang="ru-RU" altLang="ru-RU" dirty="0"/>
            </a:br>
            <a:endParaRPr lang="ru-RU" altLang="ru-RU" dirty="0"/>
          </a:p>
        </p:txBody>
      </p:sp>
      <p:sp>
        <p:nvSpPr>
          <p:cNvPr id="3075" name="Подзаголовок 3">
            <a:extLst>
              <a:ext uri="{FF2B5EF4-FFF2-40B4-BE49-F238E27FC236}">
                <a16:creationId xmlns:a16="http://schemas.microsoft.com/office/drawing/2014/main" id="{1DFBCA59-17BE-4599-8DDF-66B866FCF2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1916113"/>
            <a:ext cx="7532688" cy="3168650"/>
          </a:xfrm>
        </p:spPr>
        <p:txBody>
          <a:bodyPr/>
          <a:lstStyle/>
          <a:p>
            <a:pPr algn="just"/>
            <a:r>
              <a:rPr lang="ru-RU" altLang="ru-RU" sz="3600"/>
              <a:t>повышение профессиональной компетентности узких специалистов по обеспечению эффективного психолого-педагогического сопровождения образовательного процесса при организации их взаимодействия</a:t>
            </a:r>
          </a:p>
        </p:txBody>
      </p:sp>
      <p:pic>
        <p:nvPicPr>
          <p:cNvPr id="3076" name="Picture 5" descr="Человечки с пазлами для презентации - фото и картинки abrakadabra.fun">
            <a:extLst>
              <a:ext uri="{FF2B5EF4-FFF2-40B4-BE49-F238E27FC236}">
                <a16:creationId xmlns:a16="http://schemas.microsoft.com/office/drawing/2014/main" id="{3B432AA8-DC40-4BFD-9E5E-D5CCD58A8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356225"/>
            <a:ext cx="2449513" cy="11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3574856-87DC-46A3-BD41-9E3AF6856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497" y="1193883"/>
            <a:ext cx="7769006" cy="5559752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1526" y="125557"/>
            <a:ext cx="7400948" cy="857256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Структура муниципальной методической сети</a:t>
            </a:r>
          </a:p>
        </p:txBody>
      </p:sp>
      <p:pic>
        <p:nvPicPr>
          <p:cNvPr id="22" name="Picture 2" descr="C:\Documents and Settings\Преподаватель\Рабочий стол\ЗВЯГИНА\МЕТОДСЕТЬ\2020-2021\МЭМС\ИТОГОВЫЙ\Картинки\Восклиц.знак.png">
            <a:extLst>
              <a:ext uri="{FF2B5EF4-FFF2-40B4-BE49-F238E27FC236}">
                <a16:creationId xmlns:a16="http://schemas.microsoft.com/office/drawing/2014/main" id="{5F7C38BA-BB43-3F33-40F9-D1070435D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3735" y="-85513"/>
            <a:ext cx="1196972" cy="1196972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CF6625-474F-4051-AD4A-0FF3B096670E}"/>
              </a:ext>
            </a:extLst>
          </p:cNvPr>
          <p:cNvSpPr txBox="1"/>
          <p:nvPr/>
        </p:nvSpPr>
        <p:spPr>
          <a:xfrm>
            <a:off x="1614783" y="1406820"/>
            <a:ext cx="4011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52 ТМФ по 6 направлениям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671802-9D53-4FBD-9CEB-BEC23A7734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287" y="1342290"/>
            <a:ext cx="585496" cy="5907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EFEF136-72E3-4BB6-B5A9-7FB349C2A519}"/>
              </a:ext>
            </a:extLst>
          </p:cNvPr>
          <p:cNvSpPr txBox="1"/>
          <p:nvPr/>
        </p:nvSpPr>
        <p:spPr>
          <a:xfrm>
            <a:off x="6444208" y="2636912"/>
            <a:ext cx="10801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/>
              <a:t>13.10.2022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C761B4-CBBD-481F-AF1D-C16E642C68CB}"/>
              </a:ext>
            </a:extLst>
          </p:cNvPr>
          <p:cNvSpPr txBox="1"/>
          <p:nvPr/>
        </p:nvSpPr>
        <p:spPr>
          <a:xfrm>
            <a:off x="6404476" y="2750026"/>
            <a:ext cx="10801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/>
              <a:t>171-07-01-01-622</a:t>
            </a:r>
          </a:p>
        </p:txBody>
      </p:sp>
    </p:spTree>
    <p:extLst>
      <p:ext uri="{BB962C8B-B14F-4D97-AF65-F5344CB8AC3E}">
        <p14:creationId xmlns:p14="http://schemas.microsoft.com/office/powerpoint/2010/main" val="31156439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>
            <a:extLst>
              <a:ext uri="{FF2B5EF4-FFF2-40B4-BE49-F238E27FC236}">
                <a16:creationId xmlns:a16="http://schemas.microsoft.com/office/drawing/2014/main" id="{BF57E003-2835-46B3-88E5-B44871817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549275"/>
            <a:ext cx="7759700" cy="1325563"/>
          </a:xfrm>
        </p:spPr>
        <p:txBody>
          <a:bodyPr/>
          <a:lstStyle/>
          <a:p>
            <a:pPr algn="ctr" eaLnBrk="1" hangingPunct="1"/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ДЕЯТЕЛЬНОСТИ МРГ:</a:t>
            </a:r>
          </a:p>
        </p:txBody>
      </p:sp>
      <p:sp>
        <p:nvSpPr>
          <p:cNvPr id="4099" name="Содержимое 2">
            <a:extLst>
              <a:ext uri="{FF2B5EF4-FFF2-40B4-BE49-F238E27FC236}">
                <a16:creationId xmlns:a16="http://schemas.microsoft.com/office/drawing/2014/main" id="{4F1DF4BA-5346-4C1C-A24A-61C1262ED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90688"/>
            <a:ext cx="7886700" cy="4486275"/>
          </a:xfrm>
        </p:spPr>
        <p:txBody>
          <a:bodyPr/>
          <a:lstStyle/>
          <a:p>
            <a:pPr algn="just" eaLnBrk="1" hangingPunct="1"/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обозначить требования обновленных ФГОС психолого-педагогического сопровождения в работе узких специалистов;</a:t>
            </a:r>
          </a:p>
          <a:p>
            <a:pPr algn="just" eaLnBrk="1" hangingPunct="1"/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выявить эффективные современные  подходы и направления деятельности узких специалистов при работе с детьми с ОВЗ;</a:t>
            </a:r>
          </a:p>
          <a:p>
            <a:pPr algn="just" eaLnBrk="1" hangingPunct="1"/>
            <a:r>
              <a:rPr lang="ru-RU" altLang="ru-RU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определить деятельность психолого-педагогической службы в образовательной организации в условиях обновления содержания образования;</a:t>
            </a:r>
          </a:p>
          <a:p>
            <a:pPr algn="just" eaLnBrk="1" hangingPunct="1"/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осуществить обмен опытом в рамках проведения фестиваля «Эффективные практики проектирования уроков и занятий узких специалистов в контексте требований обновленных ФГОС»</a:t>
            </a:r>
          </a:p>
          <a:p>
            <a:pPr algn="just" eaLnBrk="1" hangingPunct="1"/>
            <a:endParaRPr lang="ru-RU" alt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5" descr="Человечки с пазлами для презентации - фото и картинки abrakadabra.fun">
            <a:extLst>
              <a:ext uri="{FF2B5EF4-FFF2-40B4-BE49-F238E27FC236}">
                <a16:creationId xmlns:a16="http://schemas.microsoft.com/office/drawing/2014/main" id="{CEDC43DA-4F3C-405B-B2B3-ADA62DC32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25" y="4868863"/>
            <a:ext cx="2066925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>
            <a:extLst>
              <a:ext uri="{FF2B5EF4-FFF2-40B4-BE49-F238E27FC236}">
                <a16:creationId xmlns:a16="http://schemas.microsoft.com/office/drawing/2014/main" id="{B034BD83-01C4-4C61-8280-1B69DEFF5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49275"/>
            <a:ext cx="7886700" cy="1727200"/>
          </a:xfrm>
        </p:spPr>
        <p:txBody>
          <a:bodyPr/>
          <a:lstStyle/>
          <a:p>
            <a:pPr eaLnBrk="1" hangingPunct="1"/>
            <a:r>
              <a:rPr lang="ru-RU" altLang="ru-RU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АУДИТОРИЯ</a:t>
            </a:r>
            <a:br>
              <a:rPr lang="ru-RU" altLang="ru-RU">
                <a:solidFill>
                  <a:srgbClr val="002060"/>
                </a:solidFill>
              </a:rPr>
            </a:br>
            <a:endParaRPr lang="ru-RU" altLang="ru-RU">
              <a:solidFill>
                <a:srgbClr val="002060"/>
              </a:solidFill>
            </a:endParaRPr>
          </a:p>
        </p:txBody>
      </p:sp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DB6F790C-52F8-407C-90FB-4FB2F4C2292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-900608" y="1700808"/>
          <a:ext cx="8280920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124" name="TextBox 2">
            <a:extLst>
              <a:ext uri="{FF2B5EF4-FFF2-40B4-BE49-F238E27FC236}">
                <a16:creationId xmlns:a16="http://schemas.microsoft.com/office/drawing/2014/main" id="{D838E6AA-C580-4C61-8F63-566841416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6938" y="1684338"/>
            <a:ext cx="2808287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 социальных педагога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58 педагогов-психологов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34 учителя-дефектолога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62 учителя-логопеда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46 учителей коррекционных классов</a:t>
            </a:r>
          </a:p>
        </p:txBody>
      </p:sp>
      <p:sp>
        <p:nvSpPr>
          <p:cNvPr id="5125" name="TextBox 3">
            <a:extLst>
              <a:ext uri="{FF2B5EF4-FFF2-40B4-BE49-F238E27FC236}">
                <a16:creationId xmlns:a16="http://schemas.microsoft.com/office/drawing/2014/main" id="{3C3D5A12-4D0F-4321-B7F8-F7F9DB8F0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7938" y="5619750"/>
            <a:ext cx="27193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100%</a:t>
            </a:r>
          </a:p>
        </p:txBody>
      </p:sp>
      <p:pic>
        <p:nvPicPr>
          <p:cNvPr id="5126" name="Picture 5" descr="Человечки с пазлами для презентации - фото и картинки abrakadabra.fun">
            <a:extLst>
              <a:ext uri="{FF2B5EF4-FFF2-40B4-BE49-F238E27FC236}">
                <a16:creationId xmlns:a16="http://schemas.microsoft.com/office/drawing/2014/main" id="{094D9418-3050-4711-AC88-9B4213983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90513"/>
            <a:ext cx="1917700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>
            <a:extLst>
              <a:ext uri="{FF2B5EF4-FFF2-40B4-BE49-F238E27FC236}">
                <a16:creationId xmlns:a16="http://schemas.microsoft.com/office/drawing/2014/main" id="{2207F81B-9279-463F-936B-55691964E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49275"/>
            <a:ext cx="7886700" cy="1727200"/>
          </a:xfrm>
        </p:spPr>
        <p:txBody>
          <a:bodyPr/>
          <a:lstStyle/>
          <a:p>
            <a:pPr eaLnBrk="1" hangingPunct="1"/>
            <a:br>
              <a:rPr lang="ru-RU" altLang="ru-RU">
                <a:solidFill>
                  <a:srgbClr val="002060"/>
                </a:solidFill>
              </a:rPr>
            </a:br>
            <a:endParaRPr lang="ru-RU" altLang="ru-RU">
              <a:solidFill>
                <a:srgbClr val="002060"/>
              </a:solidFill>
            </a:endParaRPr>
          </a:p>
        </p:txBody>
      </p:sp>
      <p:pic>
        <p:nvPicPr>
          <p:cNvPr id="6147" name="Picture 2" descr="https://sun9-22.userapi.com/impg/wDLT6gQrDkRQcArTJISKp5_H6MRIUDhm03Jokg/QkP4URLqIvA.jpg?size=997x2160&amp;quality=95&amp;sign=9f4c3bb14f9e111000337e88f7ec4bdc&amp;type=album">
            <a:extLst>
              <a:ext uri="{FF2B5EF4-FFF2-40B4-BE49-F238E27FC236}">
                <a16:creationId xmlns:a16="http://schemas.microsoft.com/office/drawing/2014/main" id="{30889834-9D0B-46E1-9B90-582011301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3" r="4121" b="14343"/>
          <a:stretch>
            <a:fillRect/>
          </a:stretch>
        </p:blipFill>
        <p:spPr bwMode="auto">
          <a:xfrm>
            <a:off x="285750" y="312738"/>
            <a:ext cx="2297113" cy="392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6" descr="https://sun9-22.userapi.com/impg/GJ_HU8pU5vD7FdSNmdyXkIauMZw0TR6GOcMsBA/7bs6UNFtsEo.jpg?size=997x2160&amp;quality=95&amp;sign=1362fa23a9357dd22370b6e8acbeda18&amp;type=album">
            <a:extLst>
              <a:ext uri="{FF2B5EF4-FFF2-40B4-BE49-F238E27FC236}">
                <a16:creationId xmlns:a16="http://schemas.microsoft.com/office/drawing/2014/main" id="{CBC809F2-2688-45FD-AD59-80F426C4C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0" r="37" b="29153"/>
          <a:stretch>
            <a:fillRect/>
          </a:stretch>
        </p:blipFill>
        <p:spPr bwMode="auto">
          <a:xfrm>
            <a:off x="1955800" y="787400"/>
            <a:ext cx="2508250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 descr="⬇ Скачать картинки 3d человечки паззл, стоковые фото 3d человечки паззл в  хорошем качестве | Depositphotos">
            <a:extLst>
              <a:ext uri="{FF2B5EF4-FFF2-40B4-BE49-F238E27FC236}">
                <a16:creationId xmlns:a16="http://schemas.microsoft.com/office/drawing/2014/main" id="{551EEB06-F9D6-472A-BF66-D2513FED4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5235575"/>
            <a:ext cx="1627188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4" descr="https://sun9-38.userapi.com/impg/wvNJJ8E25QVydtLjUmEd8I8j0hwtjgOSJDkhyA/TbB-Zele_Qg.jpg?size=997x2160&amp;quality=95&amp;sign=2bef36344083bc4684495864cfcb5e13&amp;type=album">
            <a:extLst>
              <a:ext uri="{FF2B5EF4-FFF2-40B4-BE49-F238E27FC236}">
                <a16:creationId xmlns:a16="http://schemas.microsoft.com/office/drawing/2014/main" id="{91397D70-7033-4E74-9129-E60F52E7B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47" r="9256" b="19171"/>
          <a:stretch>
            <a:fillRect/>
          </a:stretch>
        </p:blipFill>
        <p:spPr bwMode="auto">
          <a:xfrm>
            <a:off x="3579813" y="1581150"/>
            <a:ext cx="2071687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8" descr="https://sun9-80.userapi.com/impg/3v2DvE233P5pG9jVHaS_bSNdkSbl74vFN1ZZUA/xJjOL-Pr1fM.jpg?size=997x2160&amp;quality=95&amp;sign=02e94cb10af65ddeb6bc2e3f25340983&amp;type=album">
            <a:extLst>
              <a:ext uri="{FF2B5EF4-FFF2-40B4-BE49-F238E27FC236}">
                <a16:creationId xmlns:a16="http://schemas.microsoft.com/office/drawing/2014/main" id="{5E2EA3C4-8DC1-490F-AA4A-68AFA8A0D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" t="4672" r="5392" b="27103"/>
          <a:stretch>
            <a:fillRect/>
          </a:stretch>
        </p:blipFill>
        <p:spPr bwMode="auto">
          <a:xfrm>
            <a:off x="4887913" y="2039938"/>
            <a:ext cx="2060575" cy="324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5E4CA2-0D22-49ED-83F3-604CFF7D3F74}"/>
              </a:ext>
            </a:extLst>
          </p:cNvPr>
          <p:cNvSpPr txBox="1"/>
          <p:nvPr/>
        </p:nvSpPr>
        <p:spPr>
          <a:xfrm>
            <a:off x="4308475" y="260350"/>
            <a:ext cx="45847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СОТРУДНИЧЕСТВО</a:t>
            </a:r>
          </a:p>
        </p:txBody>
      </p:sp>
      <p:pic>
        <p:nvPicPr>
          <p:cNvPr id="6153" name="Picture 10" descr="https://sun9-1.userapi.com/impg/IfreSua7EPuk6HRo0oAAX324puoEaSWzNQWGlA/25METbo_Y44.jpg?size=997x2160&amp;quality=95&amp;sign=88ab95b7e271c3a9658682ccbd8e7e86&amp;type=album">
            <a:extLst>
              <a:ext uri="{FF2B5EF4-FFF2-40B4-BE49-F238E27FC236}">
                <a16:creationId xmlns:a16="http://schemas.microsoft.com/office/drawing/2014/main" id="{83A19302-5AF0-4F0F-BA07-EA358C67E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" t="5307" b="22853"/>
          <a:stretch>
            <a:fillRect/>
          </a:stretch>
        </p:blipFill>
        <p:spPr bwMode="auto">
          <a:xfrm>
            <a:off x="6635750" y="2490788"/>
            <a:ext cx="2065338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199AF2-2855-4A95-9CF8-73BC47AB5A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568" y="254740"/>
            <a:ext cx="8064500" cy="1296988"/>
          </a:xfrm>
        </p:spPr>
        <p:txBody>
          <a:bodyPr/>
          <a:lstStyle/>
          <a:p>
            <a:pPr>
              <a:defRPr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Организация психолого-педагогического сопровождения в соответствии с требованиями обновленных ФГОС в работе узких специалистов</a:t>
            </a:r>
          </a:p>
        </p:txBody>
      </p:sp>
      <p:pic>
        <p:nvPicPr>
          <p:cNvPr id="7171" name="Picture 5" descr="https://sun9-66.userapi.com/impg/dX4hP0QAIYybyOBXuf1WtVBEhEUEWe585uqWzg/lW6MX5c46ZU.jpg?size=1024x681&amp;quality=95&amp;sign=33b320ce16db4f6bb0df5e77a7473f87&amp;type=album">
            <a:extLst>
              <a:ext uri="{FF2B5EF4-FFF2-40B4-BE49-F238E27FC236}">
                <a16:creationId xmlns:a16="http://schemas.microsoft.com/office/drawing/2014/main" id="{92F544A2-D1BB-454B-A91E-E96BF7033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773238"/>
            <a:ext cx="3887787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5" descr="Человечки с пазлами для презентации - фото и картинки abrakadabra.fun">
            <a:extLst>
              <a:ext uri="{FF2B5EF4-FFF2-40B4-BE49-F238E27FC236}">
                <a16:creationId xmlns:a16="http://schemas.microsoft.com/office/drawing/2014/main" id="{EE67C14D-DD9A-4F56-B9F6-761EEFD18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589588"/>
            <a:ext cx="146685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Рисунок 3">
            <a:extLst>
              <a:ext uri="{FF2B5EF4-FFF2-40B4-BE49-F238E27FC236}">
                <a16:creationId xmlns:a16="http://schemas.microsoft.com/office/drawing/2014/main" id="{E4AC70D4-EEA2-4F17-BEFD-3E54F1ADC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773238"/>
            <a:ext cx="3168650" cy="349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Рисунок 5">
            <a:extLst>
              <a:ext uri="{FF2B5EF4-FFF2-40B4-BE49-F238E27FC236}">
                <a16:creationId xmlns:a16="http://schemas.microsoft.com/office/drawing/2014/main" id="{F7107D4F-5F3C-4116-8678-A261E6139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4005263"/>
            <a:ext cx="3311525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FF53BF-BC95-4877-9A6E-596B060C93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88" y="188913"/>
            <a:ext cx="8064500" cy="1296988"/>
          </a:xfrm>
        </p:spPr>
        <p:txBody>
          <a:bodyPr/>
          <a:lstStyle/>
          <a:p>
            <a:pPr>
              <a:defRPr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Эффективные современные  подходы и направления деятельности узких специалистов при работе с детьми с ОВЗ</a:t>
            </a:r>
          </a:p>
        </p:txBody>
      </p:sp>
      <p:pic>
        <p:nvPicPr>
          <p:cNvPr id="8195" name="Picture 5" descr="https://sun9-44.userapi.com/impg/-0mHR8BfsvFofmFF0wcf00ZhdcAGsGIA9gSiIw/awjhTwQHByg.jpg?size=1280x957&amp;quality=95&amp;sign=fde2781d8de4a6b4c3207443a7281c57&amp;type=album">
            <a:extLst>
              <a:ext uri="{FF2B5EF4-FFF2-40B4-BE49-F238E27FC236}">
                <a16:creationId xmlns:a16="http://schemas.microsoft.com/office/drawing/2014/main" id="{F47E2A21-DFF6-41DA-B131-64C32B67C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773238"/>
            <a:ext cx="3263900" cy="243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7" descr="https://sun9-76.userapi.com/impg/D4BVYye-OIEsYSRxzvQkg32oWaAn7-OYtVgd5A/gf9cTNDCIpw.jpg?size=1600x1196&amp;quality=95&amp;sign=b52b32413161eaabb8bddeb1f276862f&amp;type=album">
            <a:extLst>
              <a:ext uri="{FF2B5EF4-FFF2-40B4-BE49-F238E27FC236}">
                <a16:creationId xmlns:a16="http://schemas.microsoft.com/office/drawing/2014/main" id="{37BDFA8C-C7E1-4C4D-B5A3-208CE239A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693863"/>
            <a:ext cx="3370263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9" descr="https://sun9-46.userapi.com/impg/pch1903ITtFeroIL8ruvkU8JDLy2tXYU3wiH2Q/XaEMTm9TBFQ.jpg?size=1280x957&amp;quality=95&amp;sign=7c362f6aada5ac62cad2eb285d938d98&amp;type=album">
            <a:extLst>
              <a:ext uri="{FF2B5EF4-FFF2-40B4-BE49-F238E27FC236}">
                <a16:creationId xmlns:a16="http://schemas.microsoft.com/office/drawing/2014/main" id="{484C978B-4C13-4F45-A214-3B9804E1F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3644900"/>
            <a:ext cx="3775075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7" descr="⬇ Скачать картинки Пазл человечки, стоковые фото Пазл человечки в хорошем  качестве | Depositphotos">
            <a:extLst>
              <a:ext uri="{FF2B5EF4-FFF2-40B4-BE49-F238E27FC236}">
                <a16:creationId xmlns:a16="http://schemas.microsoft.com/office/drawing/2014/main" id="{C8653A13-F117-4A5C-85D2-A781A4FDF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650" y="5149850"/>
            <a:ext cx="1798638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79469D-FD0D-47E6-8ED1-C20311F206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560" y="326232"/>
            <a:ext cx="8064500" cy="1296988"/>
          </a:xfrm>
        </p:spPr>
        <p:txBody>
          <a:bodyPr/>
          <a:lstStyle/>
          <a:p>
            <a:pPr>
              <a:defRPr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Деятельность психолого- педагогической службы в образовательной организации в условиях обновления содержания образования</a:t>
            </a:r>
          </a:p>
        </p:txBody>
      </p:sp>
      <p:pic>
        <p:nvPicPr>
          <p:cNvPr id="9219" name="Picture 7" descr="https://sun3-22.userapi.com/impg/IJV9jtgXd3UZjIYVlJW1QmTAeLNzGQ0TcNDbbQ/cICf40q9oBg.jpg?size=1280x957&amp;quality=95&amp;sign=08d4745e65ca97e331b195c84f2e1b64&amp;type=album">
            <a:extLst>
              <a:ext uri="{FF2B5EF4-FFF2-40B4-BE49-F238E27FC236}">
                <a16:creationId xmlns:a16="http://schemas.microsoft.com/office/drawing/2014/main" id="{607DBE40-FFDC-480B-B39B-6278FFF41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16113"/>
            <a:ext cx="3659188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5" descr="https://sun9-8.userapi.com/impg/oSgbLIxE10p8x6TuE23kKuvzET-Kf8KcsU5bgA/8GXBDX_eNYw.jpg?size=1280x957&amp;quality=95&amp;sign=414a6cc90cad4bd1be59f28acc510494&amp;type=album">
            <a:extLst>
              <a:ext uri="{FF2B5EF4-FFF2-40B4-BE49-F238E27FC236}">
                <a16:creationId xmlns:a16="http://schemas.microsoft.com/office/drawing/2014/main" id="{06C2CD52-0991-41F7-A148-5FEA9E030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916113"/>
            <a:ext cx="3684588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9" descr="https://sun9-68.userapi.com/impg/quLM2ecFMLJ0YcTHPH6gGwPvFkeZxDNWptcm3A/yJsy_z1SWm4.jpg?size=807x1080&amp;quality=95&amp;sign=00ae5b0b1cab4a16b45983fad2dd4a4e&amp;type=album">
            <a:extLst>
              <a:ext uri="{FF2B5EF4-FFF2-40B4-BE49-F238E27FC236}">
                <a16:creationId xmlns:a16="http://schemas.microsoft.com/office/drawing/2014/main" id="{7824FC05-3BA8-4B82-8DF9-4A55C11B9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409950"/>
            <a:ext cx="2460625" cy="32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7" descr="⬇ Скачать картинки Пазл человечки, стоковые фото Пазл человечки в хорошем  качестве | Depositphotos">
            <a:extLst>
              <a:ext uri="{FF2B5EF4-FFF2-40B4-BE49-F238E27FC236}">
                <a16:creationId xmlns:a16="http://schemas.microsoft.com/office/drawing/2014/main" id="{6B72763D-F693-4CE5-BEB0-070F9650B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238750"/>
            <a:ext cx="144145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C8C783-0206-4261-A870-98176547AD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3" y="476250"/>
            <a:ext cx="6983412" cy="1296988"/>
          </a:xfrm>
        </p:spPr>
        <p:txBody>
          <a:bodyPr/>
          <a:lstStyle/>
          <a:p>
            <a:pPr>
              <a:defRPr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Фестиваль «Эффективные практики проектирования уроков и занятий узких специалистов в контексте требований обновленных ФГОС»</a:t>
            </a:r>
          </a:p>
        </p:txBody>
      </p:sp>
      <p:sp>
        <p:nvSpPr>
          <p:cNvPr id="10243" name="Подзаголовок 2">
            <a:extLst>
              <a:ext uri="{FF2B5EF4-FFF2-40B4-BE49-F238E27FC236}">
                <a16:creationId xmlns:a16="http://schemas.microsoft.com/office/drawing/2014/main" id="{CFB65B3C-248A-4BBD-9C8F-8341A59A1B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1989138"/>
            <a:ext cx="6858000" cy="3268662"/>
          </a:xfrm>
        </p:spPr>
        <p:txBody>
          <a:bodyPr/>
          <a:lstStyle/>
          <a:p>
            <a:endParaRPr lang="ru-RU" altLang="ru-RU"/>
          </a:p>
        </p:txBody>
      </p:sp>
      <p:pic>
        <p:nvPicPr>
          <p:cNvPr id="10244" name="Рисунок 2">
            <a:extLst>
              <a:ext uri="{FF2B5EF4-FFF2-40B4-BE49-F238E27FC236}">
                <a16:creationId xmlns:a16="http://schemas.microsoft.com/office/drawing/2014/main" id="{1112B6F2-64F2-428E-A9DC-AC666EDFC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73238"/>
            <a:ext cx="4000500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Рисунок 3">
            <a:extLst>
              <a:ext uri="{FF2B5EF4-FFF2-40B4-BE49-F238E27FC236}">
                <a16:creationId xmlns:a16="http://schemas.microsoft.com/office/drawing/2014/main" id="{8F15992A-DD6B-4B6B-91FC-6410F09EB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88" y="4224338"/>
            <a:ext cx="4252912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Рисунок 4">
            <a:extLst>
              <a:ext uri="{FF2B5EF4-FFF2-40B4-BE49-F238E27FC236}">
                <a16:creationId xmlns:a16="http://schemas.microsoft.com/office/drawing/2014/main" id="{019DBC01-A40E-4791-9BFF-00A2CB7644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1773238"/>
            <a:ext cx="4121150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Рисунок 6">
            <a:extLst>
              <a:ext uri="{FF2B5EF4-FFF2-40B4-BE49-F238E27FC236}">
                <a16:creationId xmlns:a16="http://schemas.microsoft.com/office/drawing/2014/main" id="{088423D7-B016-422A-930B-21CB1114EE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4224338"/>
            <a:ext cx="4252913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9" descr="Скачать картинки 3d человечки паззл, стоковые фото 3d человечки паззл в  хорошем качестве | Depositphotos">
            <a:extLst>
              <a:ext uri="{FF2B5EF4-FFF2-40B4-BE49-F238E27FC236}">
                <a16:creationId xmlns:a16="http://schemas.microsoft.com/office/drawing/2014/main" id="{CD1A3338-99E0-446A-A2DE-BFBAD078D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038" y="207963"/>
            <a:ext cx="1319212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B2954-607C-43BC-B919-4DB7C0EEF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15938"/>
            <a:ext cx="7886700" cy="831850"/>
          </a:xfrm>
        </p:spPr>
        <p:txBody>
          <a:bodyPr/>
          <a:lstStyle/>
          <a:p>
            <a:pPr algn="ctr">
              <a:defRPr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Активность образовательных организаций</a:t>
            </a:r>
          </a:p>
        </p:txBody>
      </p:sp>
      <p:sp>
        <p:nvSpPr>
          <p:cNvPr id="11267" name="Объект 2">
            <a:extLst>
              <a:ext uri="{FF2B5EF4-FFF2-40B4-BE49-F238E27FC236}">
                <a16:creationId xmlns:a16="http://schemas.microsoft.com/office/drawing/2014/main" id="{AF5FA1C4-0147-4235-A27D-966014276A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313" y="1544638"/>
            <a:ext cx="4664075" cy="5327650"/>
          </a:xfrm>
        </p:spPr>
        <p:txBody>
          <a:bodyPr/>
          <a:lstStyle/>
          <a:p>
            <a:r>
              <a:rPr lang="ru-RU" altLang="ru-RU" sz="2000" dirty="0"/>
              <a:t>МАОУ «СОШ № 2 им. М.И. Грибушина», </a:t>
            </a:r>
          </a:p>
          <a:p>
            <a:r>
              <a:rPr lang="ru-RU" altLang="ru-RU" sz="2000" dirty="0"/>
              <a:t>МАДОУ  «ЦРР – детский сад № 13», </a:t>
            </a:r>
          </a:p>
          <a:p>
            <a:r>
              <a:rPr lang="ru-RU" altLang="ru-RU" sz="2000" dirty="0"/>
              <a:t>МАДОУ  «ЦРР – детский сад № 2», </a:t>
            </a:r>
          </a:p>
          <a:p>
            <a:r>
              <a:rPr lang="ru-RU" altLang="ru-RU" sz="2000" dirty="0"/>
              <a:t>МАДОУ  «ЦРР – детский сад № 11», </a:t>
            </a:r>
          </a:p>
          <a:p>
            <a:r>
              <a:rPr lang="ru-RU" altLang="ru-RU" sz="2000" dirty="0"/>
              <a:t>МАОУ СОШ № 21, </a:t>
            </a:r>
          </a:p>
          <a:p>
            <a:r>
              <a:rPr lang="ru-RU" altLang="ru-RU" sz="2000" dirty="0"/>
              <a:t>МАОУ «Гимназия № 16», </a:t>
            </a:r>
          </a:p>
          <a:p>
            <a:r>
              <a:rPr lang="ru-RU" altLang="ru-RU" sz="2000" dirty="0"/>
              <a:t>МАОУ «СОШ № 10», </a:t>
            </a:r>
          </a:p>
          <a:p>
            <a:r>
              <a:rPr lang="ru-RU" altLang="ru-RU" sz="2000" dirty="0"/>
              <a:t>МАОУ «ООШ № 17», </a:t>
            </a:r>
          </a:p>
          <a:p>
            <a:r>
              <a:rPr lang="ru-RU" altLang="ru-RU" sz="2000" dirty="0"/>
              <a:t>МАОУ «Филипповская ООШ», </a:t>
            </a:r>
          </a:p>
          <a:p>
            <a:r>
              <a:rPr lang="ru-RU" altLang="ru-RU" sz="2000" dirty="0"/>
              <a:t>МАОУ «Ленская СОШ», </a:t>
            </a:r>
          </a:p>
          <a:p>
            <a:r>
              <a:rPr lang="ru-RU" altLang="ru-RU" sz="2000" dirty="0"/>
              <a:t>МАОУ «Плехановская СОШ»,</a:t>
            </a:r>
          </a:p>
          <a:p>
            <a:r>
              <a:rPr lang="ru-RU" altLang="ru-RU" sz="2000" dirty="0"/>
              <a:t>МАОУ «СКОШ для учащихся с ОВЗ»,</a:t>
            </a:r>
          </a:p>
          <a:p>
            <a:r>
              <a:rPr lang="ru-RU" altLang="ru-RU" sz="2000" dirty="0"/>
              <a:t>МАУ «</a:t>
            </a:r>
            <a:r>
              <a:rPr lang="ru-RU" altLang="ru-RU" sz="2000" dirty="0" err="1"/>
              <a:t>ЦППМиСП</a:t>
            </a:r>
            <a:r>
              <a:rPr lang="ru-RU" altLang="ru-RU" sz="2000" dirty="0"/>
              <a:t>». </a:t>
            </a:r>
          </a:p>
          <a:p>
            <a:endParaRPr lang="ru-RU" altLang="ru-RU" dirty="0"/>
          </a:p>
        </p:txBody>
      </p:sp>
      <p:graphicFrame>
        <p:nvGraphicFramePr>
          <p:cNvPr id="11268" name="Диаграмма 5">
            <a:extLst>
              <a:ext uri="{FF2B5EF4-FFF2-40B4-BE49-F238E27FC236}">
                <a16:creationId xmlns:a16="http://schemas.microsoft.com/office/drawing/2014/main" id="{203EA2DA-BEEB-4982-AEE9-5A7370B0F6C7}"/>
              </a:ext>
            </a:extLst>
          </p:cNvPr>
          <p:cNvGraphicFramePr>
            <a:graphicFrameLocks/>
          </p:cNvGraphicFramePr>
          <p:nvPr/>
        </p:nvGraphicFramePr>
        <p:xfrm>
          <a:off x="4859338" y="1412875"/>
          <a:ext cx="3852862" cy="316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2" name="Диаграмма" r:id="rId3" imgW="4450466" imgH="3651820" progId="Excel.Chart.8">
                  <p:embed/>
                </p:oleObj>
              </mc:Choice>
              <mc:Fallback>
                <p:oleObj name="Диаграмма" r:id="rId3" imgW="4450466" imgH="3651820" progId="Excel.Chart.8">
                  <p:embed/>
                  <p:pic>
                    <p:nvPicPr>
                      <p:cNvPr id="11268" name="Диаграмма 5">
                        <a:extLst>
                          <a:ext uri="{FF2B5EF4-FFF2-40B4-BE49-F238E27FC236}">
                            <a16:creationId xmlns:a16="http://schemas.microsoft.com/office/drawing/2014/main" id="{203EA2DA-BEEB-4982-AEE9-5A7370B0F6C7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9338" y="1412875"/>
                        <a:ext cx="3852862" cy="316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69" name="Picture 6" descr="Скачать картинки 3d человечки паззл, стоковые фото 3d человечки паззл в  хорошем качестве | Depositphotos">
            <a:extLst>
              <a:ext uri="{FF2B5EF4-FFF2-40B4-BE49-F238E27FC236}">
                <a16:creationId xmlns:a16="http://schemas.microsoft.com/office/drawing/2014/main" id="{5D727080-4A21-43F3-A6B2-72B52B32C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5373688"/>
            <a:ext cx="1635125" cy="136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>
            <a:extLst>
              <a:ext uri="{FF2B5EF4-FFF2-40B4-BE49-F238E27FC236}">
                <a16:creationId xmlns:a16="http://schemas.microsoft.com/office/drawing/2014/main" id="{8C915E27-16F4-4E21-B247-7F59315C8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8" y="2205038"/>
            <a:ext cx="8229600" cy="2357437"/>
          </a:xfrm>
        </p:spPr>
        <p:txBody>
          <a:bodyPr/>
          <a:lstStyle/>
          <a:p>
            <a:pPr algn="ctr" eaLnBrk="1" hangingPunct="1"/>
            <a:r>
              <a:rPr lang="ru-RU" altLang="ru-RU" sz="6600" b="1">
                <a:solidFill>
                  <a:srgbClr val="002060"/>
                </a:solidFill>
              </a:rPr>
              <a:t>Спасибо за внимание!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501" y="204981"/>
            <a:ext cx="7329510" cy="1047066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За счет квалифицированных педагогических кадров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072709" y="1628800"/>
            <a:ext cx="4619365" cy="11969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Деятельность ПДС</a:t>
            </a:r>
          </a:p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«Школа молодого воспитателя»</a:t>
            </a:r>
          </a:p>
        </p:txBody>
      </p:sp>
      <p:pic>
        <p:nvPicPr>
          <p:cNvPr id="18" name="Picture 2" descr="C:\Documents and Settings\Преподаватель\Рабочий стол\ЗВЯГИНА\МЕТОДСЕТЬ\2020-2021\МЭМС\ИТОГОВЫЙ\Картинки\Восклиц.знак.png">
            <a:extLst>
              <a:ext uri="{FF2B5EF4-FFF2-40B4-BE49-F238E27FC236}">
                <a16:creationId xmlns:a16="http://schemas.microsoft.com/office/drawing/2014/main" id="{4188733E-0C72-EA7E-AF2A-5597B4C74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-87700"/>
            <a:ext cx="1196972" cy="1196972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8DCFDD-5B49-45BB-9F12-CF03E0B29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0" y="1412776"/>
            <a:ext cx="2347163" cy="554784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" name="Скругленный прямоугольник 14">
            <a:extLst>
              <a:ext uri="{FF2B5EF4-FFF2-40B4-BE49-F238E27FC236}">
                <a16:creationId xmlns:a16="http://schemas.microsoft.com/office/drawing/2014/main" id="{BE34029E-B52F-494F-9273-00ECD14DB405}"/>
              </a:ext>
            </a:extLst>
          </p:cNvPr>
          <p:cNvSpPr/>
          <p:nvPr/>
        </p:nvSpPr>
        <p:spPr>
          <a:xfrm>
            <a:off x="1072708" y="3345300"/>
            <a:ext cx="4619365" cy="11969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Деятельность ПДС</a:t>
            </a:r>
          </a:p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«Школа молодого учителя»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7CD836-245E-40E3-806D-FEC061BD43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5963" y="2884253"/>
            <a:ext cx="432854" cy="426757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F5ACDDA9-CFF3-46CF-9AB7-20BBDAD59E32}"/>
              </a:ext>
            </a:extLst>
          </p:cNvPr>
          <p:cNvSpPr/>
          <p:nvPr/>
        </p:nvSpPr>
        <p:spPr>
          <a:xfrm>
            <a:off x="1102914" y="4852447"/>
            <a:ext cx="4619365" cy="43204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ОБНОВЛЕННЫЕ ФГОС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556613-528E-40D4-B4FB-155526DE81F9}"/>
              </a:ext>
            </a:extLst>
          </p:cNvPr>
          <p:cNvSpPr txBox="1"/>
          <p:nvPr/>
        </p:nvSpPr>
        <p:spPr>
          <a:xfrm>
            <a:off x="1187625" y="566124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п. 38. ФГОС НОО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CFBA09-CEB3-4776-A738-EC4A453F9B30}"/>
              </a:ext>
            </a:extLst>
          </p:cNvPr>
          <p:cNvSpPr txBox="1"/>
          <p:nvPr/>
        </p:nvSpPr>
        <p:spPr>
          <a:xfrm>
            <a:off x="3613564" y="566692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п. 39. ФГОС ООО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11B9676-1504-413B-8897-3D520FCD69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625" y="5118657"/>
            <a:ext cx="682811" cy="54259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B8E600B-566F-400A-B2C2-F49D8BBB73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1697" y="5126397"/>
            <a:ext cx="682811" cy="54259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9E174C-7057-4A7A-9B36-65F0D7D29C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0984" y="4394497"/>
            <a:ext cx="682811" cy="54259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608B651-5854-47D8-9B71-D24295E09D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288" y="5647777"/>
            <a:ext cx="396274" cy="39627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7C056A0-A7A1-494C-A0C0-5271ECBD39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8790" y="5668988"/>
            <a:ext cx="396274" cy="39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70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9AE4DDB-F102-46AF-8E48-605BD3005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8784" y="931185"/>
            <a:ext cx="2134562" cy="58198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CA16DB-67AB-41BE-96C2-D7236AFA1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983" y="188640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sz="44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Начиная с дошкольного</a:t>
            </a:r>
            <a:endParaRPr lang="ru-RU" dirty="0"/>
          </a:p>
        </p:txBody>
      </p:sp>
      <p:pic>
        <p:nvPicPr>
          <p:cNvPr id="5" name="Объект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75AA067-B1B5-55FE-C9E6-2FA0DB5D2D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36" y="1363538"/>
            <a:ext cx="2242070" cy="32001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" name="Picture 2" descr="C:\Documents and Settings\Преподаватель\Рабочий стол\ЗВЯГИНА\МЕТОДСЕТЬ\2020-2021\МЭМС\ИТОГОВЫЙ\Картинки\Восклиц.знак.png">
            <a:extLst>
              <a:ext uri="{FF2B5EF4-FFF2-40B4-BE49-F238E27FC236}">
                <a16:creationId xmlns:a16="http://schemas.microsoft.com/office/drawing/2014/main" id="{DBB57958-AEC4-18C1-9B24-42F1A79A5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9632" y="-92805"/>
            <a:ext cx="1196972" cy="1196972"/>
          </a:xfrm>
          <a:prstGeom prst="rect">
            <a:avLst/>
          </a:prstGeom>
          <a:noFill/>
        </p:spPr>
      </p:pic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DAC85F5-13DF-BE2F-27C7-39590A3015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7994">
            <a:off x="405544" y="3589205"/>
            <a:ext cx="2055239" cy="2904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378C10-15E9-3457-2DA7-110DC1790940}"/>
              </a:ext>
            </a:extLst>
          </p:cNvPr>
          <p:cNvSpPr txBox="1"/>
          <p:nvPr/>
        </p:nvSpPr>
        <p:spPr>
          <a:xfrm>
            <a:off x="3040171" y="884240"/>
            <a:ext cx="1726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ФГОС ДО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155CD43-280E-BC9B-33D5-361250FD9D46}"/>
              </a:ext>
            </a:extLst>
          </p:cNvPr>
          <p:cNvSpPr/>
          <p:nvPr/>
        </p:nvSpPr>
        <p:spPr>
          <a:xfrm>
            <a:off x="2564492" y="1315902"/>
            <a:ext cx="3077707" cy="2898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социально-коммуникативное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AE2FCF2-74CD-C051-E65B-D61CD8F709BB}"/>
              </a:ext>
            </a:extLst>
          </p:cNvPr>
          <p:cNvSpPr/>
          <p:nvPr/>
        </p:nvSpPr>
        <p:spPr>
          <a:xfrm>
            <a:off x="2564492" y="1700658"/>
            <a:ext cx="2007508" cy="30846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познавательное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436BEAD-CA13-FB5D-C411-7BCF99053AAF}"/>
              </a:ext>
            </a:extLst>
          </p:cNvPr>
          <p:cNvSpPr/>
          <p:nvPr/>
        </p:nvSpPr>
        <p:spPr>
          <a:xfrm>
            <a:off x="2573396" y="2112889"/>
            <a:ext cx="1359048" cy="31348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речевое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F4666DB7-0E88-E4F3-4386-2E7A2BC89382}"/>
              </a:ext>
            </a:extLst>
          </p:cNvPr>
          <p:cNvSpPr/>
          <p:nvPr/>
        </p:nvSpPr>
        <p:spPr>
          <a:xfrm>
            <a:off x="2583685" y="2518329"/>
            <a:ext cx="2924778" cy="31299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художественно-эстетическое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9EE25C8D-AD6C-0061-B6E0-F729B0A81100}"/>
              </a:ext>
            </a:extLst>
          </p:cNvPr>
          <p:cNvSpPr/>
          <p:nvPr/>
        </p:nvSpPr>
        <p:spPr>
          <a:xfrm>
            <a:off x="2571114" y="2949914"/>
            <a:ext cx="1602948" cy="31299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физическое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37743F-9D07-85D0-2048-6491A08ABEAB}"/>
              </a:ext>
            </a:extLst>
          </p:cNvPr>
          <p:cNvSpPr txBox="1"/>
          <p:nvPr/>
        </p:nvSpPr>
        <p:spPr>
          <a:xfrm>
            <a:off x="2096240" y="3379457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ФОП ДО, в  </a:t>
            </a:r>
            <a:r>
              <a:rPr lang="ru-RU" sz="2400" b="1" dirty="0" err="1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т.ч</a:t>
            </a:r>
            <a:r>
              <a:rPr lang="ru-RU" sz="24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 ФРПВ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05DE5FD8-2C1D-B8D3-255C-C39B0B0CBDF2}"/>
              </a:ext>
            </a:extLst>
          </p:cNvPr>
          <p:cNvSpPr/>
          <p:nvPr/>
        </p:nvSpPr>
        <p:spPr>
          <a:xfrm>
            <a:off x="3687582" y="4326582"/>
            <a:ext cx="1928769" cy="31299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патриотическое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74E5A468-4C2D-7D4B-DDD6-55A2C3753909}"/>
              </a:ext>
            </a:extLst>
          </p:cNvPr>
          <p:cNvSpPr/>
          <p:nvPr/>
        </p:nvSpPr>
        <p:spPr>
          <a:xfrm>
            <a:off x="3696483" y="4695491"/>
            <a:ext cx="1759937" cy="3318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социальное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BF07A63D-10CD-9900-B8EE-E3B6BCC3C83C}"/>
              </a:ext>
            </a:extLst>
          </p:cNvPr>
          <p:cNvSpPr/>
          <p:nvPr/>
        </p:nvSpPr>
        <p:spPr>
          <a:xfrm>
            <a:off x="3687582" y="5103565"/>
            <a:ext cx="1903722" cy="3129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познавательное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518E6172-F726-A992-A299-F5F4E9F611FC}"/>
              </a:ext>
            </a:extLst>
          </p:cNvPr>
          <p:cNvSpPr/>
          <p:nvPr/>
        </p:nvSpPr>
        <p:spPr>
          <a:xfrm>
            <a:off x="3687582" y="5490508"/>
            <a:ext cx="3045983" cy="3228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физическое и оздоровительное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4E5440ED-6ECB-2945-7980-C329DDFB8ECE}"/>
              </a:ext>
            </a:extLst>
          </p:cNvPr>
          <p:cNvSpPr/>
          <p:nvPr/>
        </p:nvSpPr>
        <p:spPr>
          <a:xfrm>
            <a:off x="3707917" y="5900137"/>
            <a:ext cx="1759937" cy="3129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трудовое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37ABE7C3-EB48-D925-4DCC-B78AED3A16D3}"/>
              </a:ext>
            </a:extLst>
          </p:cNvPr>
          <p:cNvSpPr/>
          <p:nvPr/>
        </p:nvSpPr>
        <p:spPr>
          <a:xfrm>
            <a:off x="3712629" y="6286721"/>
            <a:ext cx="1903722" cy="3129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эстетическое</a:t>
            </a:r>
          </a:p>
        </p:txBody>
      </p:sp>
      <p:pic>
        <p:nvPicPr>
          <p:cNvPr id="27" name="Picture 2" descr="⬇ Скачать картинки Галочка, стоковые фото Галочка в хорошем качестве |  Depositphotos">
            <a:extLst>
              <a:ext uri="{FF2B5EF4-FFF2-40B4-BE49-F238E27FC236}">
                <a16:creationId xmlns:a16="http://schemas.microsoft.com/office/drawing/2014/main" id="{287A487C-B44B-6ECF-1948-B405EEB86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492" y="1316531"/>
            <a:ext cx="289828" cy="28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⬇ Скачать картинки Галочка, стоковые фото Галочка в хорошем качестве |  Depositphotos">
            <a:extLst>
              <a:ext uri="{FF2B5EF4-FFF2-40B4-BE49-F238E27FC236}">
                <a16:creationId xmlns:a16="http://schemas.microsoft.com/office/drawing/2014/main" id="{663E208C-C192-86E7-ED46-4AB8562DF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492" y="1722507"/>
            <a:ext cx="289828" cy="28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⬇ Скачать картинки Галочка, стоковые фото Галочка в хорошем качестве |  Depositphotos">
            <a:extLst>
              <a:ext uri="{FF2B5EF4-FFF2-40B4-BE49-F238E27FC236}">
                <a16:creationId xmlns:a16="http://schemas.microsoft.com/office/drawing/2014/main" id="{C7BBD7F3-FBDC-E5FD-A4BC-932DCE9EE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396" y="2136542"/>
            <a:ext cx="289828" cy="28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⬇ Скачать картинки Галочка, стоковые фото Галочка в хорошем качестве |  Depositphotos">
            <a:extLst>
              <a:ext uri="{FF2B5EF4-FFF2-40B4-BE49-F238E27FC236}">
                <a16:creationId xmlns:a16="http://schemas.microsoft.com/office/drawing/2014/main" id="{C1F91EE9-5727-2033-C7DA-1995B1410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685" y="2536815"/>
            <a:ext cx="289828" cy="28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⬇ Скачать картинки Галочка, стоковые фото Галочка в хорошем качестве |  Depositphotos">
            <a:extLst>
              <a:ext uri="{FF2B5EF4-FFF2-40B4-BE49-F238E27FC236}">
                <a16:creationId xmlns:a16="http://schemas.microsoft.com/office/drawing/2014/main" id="{52863017-0730-BEE6-2278-5F1A49D56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323" y="2945236"/>
            <a:ext cx="289828" cy="28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⬇ Скачать картинки Галочка, стоковые фото Галочка в хорошем качестве |  Depositphotos">
            <a:extLst>
              <a:ext uri="{FF2B5EF4-FFF2-40B4-BE49-F238E27FC236}">
                <a16:creationId xmlns:a16="http://schemas.microsoft.com/office/drawing/2014/main" id="{739CB26F-B186-B241-1B22-581B66F7B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377" y="4340483"/>
            <a:ext cx="289828" cy="28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⬇ Скачать картинки Галочка, стоковые фото Галочка в хорошем качестве |  Depositphotos">
            <a:extLst>
              <a:ext uri="{FF2B5EF4-FFF2-40B4-BE49-F238E27FC236}">
                <a16:creationId xmlns:a16="http://schemas.microsoft.com/office/drawing/2014/main" id="{5A52D131-E382-7165-7CE8-639595208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17" y="4725293"/>
            <a:ext cx="289828" cy="28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⬇ Скачать картинки Галочка, стоковые фото Галочка в хорошем качестве |  Depositphotos">
            <a:extLst>
              <a:ext uri="{FF2B5EF4-FFF2-40B4-BE49-F238E27FC236}">
                <a16:creationId xmlns:a16="http://schemas.microsoft.com/office/drawing/2014/main" id="{A1C6062A-1066-5D61-1FA7-55D40F44C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483" y="5113627"/>
            <a:ext cx="289828" cy="28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⬇ Скачать картинки Галочка, стоковые фото Галочка в хорошем качестве |  Depositphotos">
            <a:extLst>
              <a:ext uri="{FF2B5EF4-FFF2-40B4-BE49-F238E27FC236}">
                <a16:creationId xmlns:a16="http://schemas.microsoft.com/office/drawing/2014/main" id="{D91E461B-776A-144C-427D-3E5CA9678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377" y="5523512"/>
            <a:ext cx="289828" cy="28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⬇ Скачать картинки Галочка, стоковые фото Галочка в хорошем качестве |  Depositphotos">
            <a:extLst>
              <a:ext uri="{FF2B5EF4-FFF2-40B4-BE49-F238E27FC236}">
                <a16:creationId xmlns:a16="http://schemas.microsoft.com/office/drawing/2014/main" id="{0C8CEE56-FDB3-1EFF-A4F3-1A688C737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17" y="5922389"/>
            <a:ext cx="289828" cy="28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⬇ Скачать картинки Галочка, стоковые фото Галочка в хорошем качестве |  Depositphotos">
            <a:extLst>
              <a:ext uri="{FF2B5EF4-FFF2-40B4-BE49-F238E27FC236}">
                <a16:creationId xmlns:a16="http://schemas.microsoft.com/office/drawing/2014/main" id="{872675B9-92D5-A777-4357-998843098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483" y="6317351"/>
            <a:ext cx="289828" cy="28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05DE5FD8-2C1D-B8D3-255C-C39B0B0CBDF2}"/>
              </a:ext>
            </a:extLst>
          </p:cNvPr>
          <p:cNvSpPr/>
          <p:nvPr/>
        </p:nvSpPr>
        <p:spPr>
          <a:xfrm>
            <a:off x="3687582" y="3945350"/>
            <a:ext cx="2348093" cy="31299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sz="1400" b="1" dirty="0">
                <a:solidFill>
                  <a:srgbClr val="C00000"/>
                </a:solidFill>
              </a:rPr>
              <a:t>духовно-нравственное</a:t>
            </a:r>
          </a:p>
        </p:txBody>
      </p:sp>
      <p:sp>
        <p:nvSpPr>
          <p:cNvPr id="3" name="Плюс 2"/>
          <p:cNvSpPr/>
          <p:nvPr/>
        </p:nvSpPr>
        <p:spPr>
          <a:xfrm>
            <a:off x="3746724" y="3957673"/>
            <a:ext cx="303952" cy="312993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17A168-60C2-40B8-990F-F820CF0585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0938" y="3922261"/>
            <a:ext cx="2041858" cy="2841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6253713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00174"/>
            <a:ext cx="7772400" cy="3857652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ДОКЛАД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</a:b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«О деятельности постоянно действующего семинара «Школа молодого воспитателя» 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</a:b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в 2022-2023 учебном году»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43372" y="5301208"/>
            <a:ext cx="4700598" cy="1194848"/>
          </a:xfrm>
        </p:spPr>
        <p:txBody>
          <a:bodyPr>
            <a:noAutofit/>
          </a:bodyPr>
          <a:lstStyle/>
          <a:p>
            <a:pPr algn="r"/>
            <a:r>
              <a:rPr lang="ru-RU" sz="1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Шардакова</a:t>
            </a:r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Марина Вячеславовна,</a:t>
            </a:r>
          </a:p>
          <a:p>
            <a:pPr algn="r"/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воспитатель МАОУ СОШ № 1,</a:t>
            </a:r>
          </a:p>
          <a:p>
            <a:pPr algn="r"/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руководитель постоянно действующего семинара</a:t>
            </a:r>
          </a:p>
          <a:p>
            <a:endParaRPr lang="ru-RU" sz="1600" dirty="0"/>
          </a:p>
        </p:txBody>
      </p:sp>
      <p:pic>
        <p:nvPicPr>
          <p:cNvPr id="1026" name="Picture 2" descr="imgonline-com-ua-Transparent-backgr-OQMzZ7PljIBd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2717" y="188640"/>
            <a:ext cx="1918566" cy="191856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2950305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500187" y="1200150"/>
            <a:ext cx="7215188" cy="3993356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/>
            <a:r>
              <a:rPr lang="ru-RU" sz="1650" dirty="0">
                <a:solidFill>
                  <a:srgbClr val="401D0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6" name="Picture 2" descr="C:\Users\User\Desktop\СР игра задание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4" y="857251"/>
            <a:ext cx="9022556" cy="51077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5184274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500187" y="1200150"/>
            <a:ext cx="7215188" cy="3993356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/>
            <a:r>
              <a:rPr lang="ru-RU" sz="1650" dirty="0">
                <a:solidFill>
                  <a:srgbClr val="401D0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Picture 2" descr="C:\Users\User\Desktop\СР игра задание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857250"/>
            <a:ext cx="9051131" cy="50363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803105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500187" y="1200150"/>
            <a:ext cx="7215188" cy="3993356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/>
            <a:r>
              <a:rPr lang="ru-RU" sz="1650" dirty="0">
                <a:solidFill>
                  <a:srgbClr val="401D0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074" name="Picture 2" descr="C:\Users\User\Desktop\СР игра задание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857251"/>
            <a:ext cx="9051131" cy="50506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65750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500187" y="1200150"/>
            <a:ext cx="7215188" cy="3993356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/>
            <a:r>
              <a:rPr lang="ru-RU" sz="1650" dirty="0">
                <a:solidFill>
                  <a:srgbClr val="401D0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098" name="Picture 2" descr="C:\Users\User\Desktop\СР игра задание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1"/>
            <a:ext cx="9036844" cy="51077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263275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500187" y="1200150"/>
            <a:ext cx="7215188" cy="3993356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/>
            <a:r>
              <a:rPr lang="ru-RU" sz="1650" dirty="0">
                <a:solidFill>
                  <a:srgbClr val="401D0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122" name="Picture 2" descr="C:\Users\User\Desktop\СР игра задание\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857251"/>
            <a:ext cx="9051131" cy="50506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1554490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500187" y="1200150"/>
            <a:ext cx="7215188" cy="3993356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/>
            <a:r>
              <a:rPr lang="ru-RU" sz="1650" dirty="0">
                <a:solidFill>
                  <a:srgbClr val="401D0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146" name="Picture 2" descr="C:\Users\User\Desktop\СР игра задание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857250"/>
            <a:ext cx="9229117" cy="5143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990509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работа\МЕТОДОБЪЕДИНЕНИЕ ШМВ\заседание 20.10.21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500187" y="1200149"/>
            <a:ext cx="7215188" cy="4421982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/>
            <a:r>
              <a:rPr lang="ru-RU" sz="4575" dirty="0">
                <a:solidFill>
                  <a:srgbClr val="401D06"/>
                </a:solidFill>
                <a:latin typeface="Times New Roman" pitchFamily="18" charset="0"/>
                <a:cs typeface="Times New Roman" pitchFamily="18" charset="0"/>
              </a:rPr>
              <a:t>Благодарю за внимание!</a:t>
            </a:r>
            <a:r>
              <a:rPr lang="ru-RU" sz="1650" dirty="0">
                <a:solidFill>
                  <a:srgbClr val="401D0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Picture 3" descr="C:\Users\User\Desktop\3-c0fjzJD-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1008" y="1025903"/>
            <a:ext cx="1324391" cy="13243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7581991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00174"/>
            <a:ext cx="7772400" cy="3857652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ДОКЛАД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</a:b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«О деятельности постоянно действующего семинара «Школа молодого учителя» 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</a:b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в 2022-2023 учебном году»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43372" y="5301208"/>
            <a:ext cx="4700598" cy="1194848"/>
          </a:xfrm>
        </p:spPr>
        <p:txBody>
          <a:bodyPr>
            <a:noAutofit/>
          </a:bodyPr>
          <a:lstStyle/>
          <a:p>
            <a:pPr algn="r"/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Коноплева Светлана Юрьевна,</a:t>
            </a:r>
          </a:p>
          <a:p>
            <a:pPr algn="r"/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учитель, заместитель директора</a:t>
            </a:r>
          </a:p>
          <a:p>
            <a:pPr algn="r"/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МАОУ «Комсомольская СОШ»,</a:t>
            </a:r>
          </a:p>
          <a:p>
            <a:pPr algn="r"/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руководитель постоянно действующего семинара</a:t>
            </a:r>
          </a:p>
          <a:p>
            <a:endParaRPr lang="ru-RU" sz="1600" dirty="0"/>
          </a:p>
        </p:txBody>
      </p:sp>
      <p:pic>
        <p:nvPicPr>
          <p:cNvPr id="1026" name="Picture 2" descr="imgonline-com-ua-Transparent-backgr-OQMzZ7PljIBd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2717" y="188640"/>
            <a:ext cx="1918566" cy="191856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6061779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428604"/>
            <a:ext cx="7933588" cy="6215106"/>
          </a:xfrm>
        </p:spPr>
        <p:txBody>
          <a:bodyPr/>
          <a:lstStyle/>
          <a:p>
            <a:pPr algn="ctr">
              <a:buNone/>
            </a:pPr>
            <a:r>
              <a:rPr lang="ru-RU" dirty="0"/>
              <a:t>«Со мной работали десятки молодых педагогов. Я убедился, что как бы человек успешно не кончил педагогический ВУЗ, как бы он не был талантлив, а если не будет учиться на опыте, никогда не будет хорошим педагогом, я сам учился у более старых педагогов …»</a:t>
            </a:r>
          </a:p>
          <a:p>
            <a:pPr algn="r">
              <a:buNone/>
            </a:pPr>
            <a:endParaRPr lang="ru-RU" dirty="0"/>
          </a:p>
          <a:p>
            <a:pPr algn="r">
              <a:buNone/>
            </a:pPr>
            <a:r>
              <a:rPr lang="ru-RU" dirty="0"/>
              <a:t>А.С.Макаренко</a:t>
            </a:r>
          </a:p>
        </p:txBody>
      </p:sp>
      <p:pic>
        <p:nvPicPr>
          <p:cNvPr id="4" name="Рисунок 3" descr="C:\Users\User\Desktop\nJo9SmTENhw.jpg"/>
          <p:cNvPicPr/>
          <p:nvPr/>
        </p:nvPicPr>
        <p:blipFill>
          <a:blip r:embed="rId2" cstate="print"/>
          <a:srcRect l="10047" t="35175" r="6974" b="27933"/>
          <a:stretch>
            <a:fillRect/>
          </a:stretch>
        </p:blipFill>
        <p:spPr bwMode="auto">
          <a:xfrm>
            <a:off x="1000100" y="5214950"/>
            <a:ext cx="2286016" cy="142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00174"/>
            <a:ext cx="7772400" cy="3857652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ДОКЛАД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</a:b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«О деятельности муниципальной творческой группы «Духовно-нравственное воспитание детей дошкольного возраста»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</a:b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 в 2022-2023 учебном году»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43372" y="5301208"/>
            <a:ext cx="4700598" cy="1194848"/>
          </a:xfrm>
        </p:spPr>
        <p:txBody>
          <a:bodyPr>
            <a:noAutofit/>
          </a:bodyPr>
          <a:lstStyle/>
          <a:p>
            <a:pPr algn="r"/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Спиридонова Анна Станиславовна,</a:t>
            </a:r>
          </a:p>
          <a:p>
            <a:pPr algn="r"/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старший воспитатель </a:t>
            </a:r>
          </a:p>
          <a:p>
            <a:pPr algn="r"/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МАДОУ «ЦРР – детский сад № 2»,</a:t>
            </a:r>
          </a:p>
          <a:p>
            <a:pPr algn="r"/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руководитель муниципальной творческой группы</a:t>
            </a:r>
          </a:p>
          <a:p>
            <a:endParaRPr lang="ru-RU" sz="1600" dirty="0"/>
          </a:p>
        </p:txBody>
      </p:sp>
      <p:pic>
        <p:nvPicPr>
          <p:cNvPr id="1026" name="Picture 2" descr="imgonline-com-ua-Transparent-backgr-OQMzZ7PljIBd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2717" y="188640"/>
            <a:ext cx="1918566" cy="191856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3157265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428604"/>
            <a:ext cx="7933588" cy="6143668"/>
          </a:xfrm>
        </p:spPr>
        <p:txBody>
          <a:bodyPr/>
          <a:lstStyle/>
          <a:p>
            <a:pPr algn="ctr">
              <a:buNone/>
            </a:pPr>
            <a:endParaRPr lang="ru-RU" sz="3600" dirty="0"/>
          </a:p>
          <a:p>
            <a:pPr algn="ctr">
              <a:buNone/>
            </a:pPr>
            <a:r>
              <a:rPr lang="ru-RU" sz="3600" dirty="0"/>
              <a:t>«Нужны синтез научных знаний, методического мастерства и личных качеств педагога, умелое владение педагогической техникой и передовыми педагогическими достижениями»</a:t>
            </a:r>
          </a:p>
          <a:p>
            <a:pPr algn="r">
              <a:buNone/>
            </a:pPr>
            <a:endParaRPr lang="ru-RU" dirty="0"/>
          </a:p>
          <a:p>
            <a:pPr algn="r">
              <a:buNone/>
            </a:pPr>
            <a:r>
              <a:rPr lang="ru-RU" dirty="0"/>
              <a:t>А.С.Макаренко</a:t>
            </a:r>
          </a:p>
        </p:txBody>
      </p:sp>
      <p:pic>
        <p:nvPicPr>
          <p:cNvPr id="4" name="Рисунок 3" descr="C:\Users\User\Desktop\nJo9SmTENhw.jpg"/>
          <p:cNvPicPr/>
          <p:nvPr/>
        </p:nvPicPr>
        <p:blipFill>
          <a:blip r:embed="rId2" cstate="print"/>
          <a:srcRect l="10047" t="35175" r="6974" b="27933"/>
          <a:stretch>
            <a:fillRect/>
          </a:stretch>
        </p:blipFill>
        <p:spPr bwMode="auto">
          <a:xfrm>
            <a:off x="1000100" y="5214950"/>
            <a:ext cx="2286016" cy="142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428604"/>
            <a:ext cx="8143900" cy="621510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4000" b="1" dirty="0"/>
              <a:t>Цель :</a:t>
            </a:r>
            <a:r>
              <a:rPr lang="ru-RU" sz="4000" dirty="0"/>
              <a:t> организация и развитие муниципальной системы работы с молодыми специалистами в условиях внедрения системы наставничества</a:t>
            </a:r>
          </a:p>
        </p:txBody>
      </p:sp>
      <p:pic>
        <p:nvPicPr>
          <p:cNvPr id="4" name="Рисунок 3" descr="C:\Users\User\Desktop\nJo9SmTENhw.jpg"/>
          <p:cNvPicPr/>
          <p:nvPr/>
        </p:nvPicPr>
        <p:blipFill>
          <a:blip r:embed="rId2" cstate="print"/>
          <a:srcRect l="10047" t="35175" r="6974" b="27933"/>
          <a:stretch>
            <a:fillRect/>
          </a:stretch>
        </p:blipFill>
        <p:spPr bwMode="auto">
          <a:xfrm>
            <a:off x="1000100" y="5214950"/>
            <a:ext cx="2286016" cy="142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285728"/>
            <a:ext cx="8143900" cy="5214974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b="1" dirty="0"/>
              <a:t>Задачи:</a:t>
            </a:r>
            <a:endParaRPr lang="ru-RU" dirty="0"/>
          </a:p>
          <a:p>
            <a:pPr algn="just">
              <a:buNone/>
            </a:pPr>
            <a:r>
              <a:rPr lang="ru-RU" dirty="0"/>
              <a:t>- дать понятие об индивидуальном образовательном маршруте (ИОМ) педагога; обучить составлять ИОМ, учитывая обновление содержания образования и воспитания;</a:t>
            </a:r>
          </a:p>
          <a:p>
            <a:pPr algn="just">
              <a:buNone/>
            </a:pPr>
            <a:r>
              <a:rPr lang="ru-RU" dirty="0"/>
              <a:t>- создать условия для обмена опытом молодых педагогов и </a:t>
            </a:r>
            <a:r>
              <a:rPr lang="ru-RU" dirty="0" err="1"/>
              <a:t>педагогов-стажистов</a:t>
            </a:r>
            <a:r>
              <a:rPr lang="ru-RU" dirty="0"/>
              <a:t> через организацию реверсивного наставничества;</a:t>
            </a:r>
          </a:p>
          <a:p>
            <a:pPr algn="just">
              <a:buNone/>
            </a:pPr>
            <a:r>
              <a:rPr lang="ru-RU" dirty="0"/>
              <a:t>- организовать проведение открытых показов уроков (учебных занятий) </a:t>
            </a:r>
            <a:r>
              <a:rPr lang="ru-RU" dirty="0" err="1"/>
              <a:t>педагогами-стажистами</a:t>
            </a:r>
            <a:r>
              <a:rPr lang="ru-RU" dirty="0"/>
              <a:t> и молодыми педагогами по теме «Воспитывающий урок (учебное занятие)»;</a:t>
            </a:r>
          </a:p>
          <a:p>
            <a:pPr algn="just">
              <a:buNone/>
            </a:pPr>
            <a:r>
              <a:rPr lang="ru-RU" dirty="0"/>
              <a:t>- провести конкурс профессионального мастерства «Педагогическая пара».</a:t>
            </a:r>
          </a:p>
        </p:txBody>
      </p:sp>
      <p:pic>
        <p:nvPicPr>
          <p:cNvPr id="4" name="Рисунок 3" descr="C:\Users\User\Desktop\nJo9SmTENhw.jpg"/>
          <p:cNvPicPr/>
          <p:nvPr/>
        </p:nvPicPr>
        <p:blipFill>
          <a:blip r:embed="rId2" cstate="print"/>
          <a:srcRect l="10047" t="35175" r="6974" b="27933"/>
          <a:stretch>
            <a:fillRect/>
          </a:stretch>
        </p:blipFill>
        <p:spPr bwMode="auto">
          <a:xfrm>
            <a:off x="1000100" y="5286388"/>
            <a:ext cx="2286016" cy="142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Реализация планирования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000100" y="1447800"/>
          <a:ext cx="8001056" cy="451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719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290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Тема</a:t>
                      </a:r>
                      <a:r>
                        <a:rPr lang="ru-RU" sz="2400" baseline="0" dirty="0"/>
                        <a:t>  заседания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Содержание деятельности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 algn="ctr">
                        <a:buNone/>
                      </a:pPr>
                      <a:r>
                        <a:rPr kumimoji="0" lang="ru-RU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ИОМ – уверенный шаг в</a:t>
                      </a:r>
                      <a:r>
                        <a:rPr kumimoji="0" lang="ru-RU" sz="28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профессиональное будущее в условиях обновления содержания образования и воспитания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kumimoji="0" lang="ru-RU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Формирование профессиональной компетентности по следующим вопросам: </a:t>
                      </a:r>
                    </a:p>
                    <a:p>
                      <a:pPr algn="just"/>
                      <a:r>
                        <a:rPr kumimoji="0" lang="ru-RU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1.ИОМ – уверенный шаг в будущее в условиях обновления содержания образования и воспитания.</a:t>
                      </a:r>
                    </a:p>
                    <a:p>
                      <a:pPr algn="just"/>
                      <a:r>
                        <a:rPr kumimoji="0" lang="ru-RU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2.Самореализация учителя в образовательном пространстве школы.</a:t>
                      </a:r>
                    </a:p>
                    <a:p>
                      <a:pPr algn="just"/>
                      <a:r>
                        <a:rPr kumimoji="0" lang="ru-RU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 Путь к успеху.</a:t>
                      </a:r>
                    </a:p>
                    <a:p>
                      <a:pPr algn="just"/>
                      <a:r>
                        <a:rPr kumimoji="0" lang="ru-RU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4. Апельсиновый тренинг.</a:t>
                      </a:r>
                      <a:endParaRPr lang="ru-RU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Рисунок 4" descr="C:\Users\User\Desktop\nJo9SmTENhw.jpg"/>
          <p:cNvPicPr/>
          <p:nvPr/>
        </p:nvPicPr>
        <p:blipFill>
          <a:blip r:embed="rId2" cstate="print"/>
          <a:srcRect l="10047" t="35175" r="6974" b="27933"/>
          <a:stretch>
            <a:fillRect/>
          </a:stretch>
        </p:blipFill>
        <p:spPr bwMode="auto">
          <a:xfrm>
            <a:off x="1000100" y="5286388"/>
            <a:ext cx="2286016" cy="142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39784"/>
          </a:xfrm>
        </p:spPr>
        <p:txBody>
          <a:bodyPr/>
          <a:lstStyle/>
          <a:p>
            <a:pPr algn="ctr"/>
            <a:r>
              <a:rPr lang="ru-RU" dirty="0"/>
              <a:t>Реализация планирования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000100" y="1447800"/>
          <a:ext cx="8001056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719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290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Тема</a:t>
                      </a:r>
                      <a:r>
                        <a:rPr lang="ru-RU" sz="2400" baseline="0" dirty="0"/>
                        <a:t>  заседания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Содержание деятельности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 algn="ctr">
                        <a:buNone/>
                      </a:pPr>
                      <a:r>
                        <a:rPr kumimoji="0" lang="ru-RU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Воспитывающий урок (учебное занятие): традиции наставников и новации наставляемых</a:t>
                      </a:r>
                      <a:r>
                        <a:rPr kumimoji="0"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kumimoji="0" lang="ru-RU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Трансляция педагогического опыта через демонстрацию открытых уроков (Лицей №1 г.Кунгура):</a:t>
                      </a:r>
                    </a:p>
                    <a:p>
                      <a:pPr algn="just"/>
                      <a:r>
                        <a:rPr kumimoji="0" lang="ru-RU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 Урок биологии в 11 классе по теме «Лишайники». (Морозова Н.А.)</a:t>
                      </a:r>
                    </a:p>
                    <a:p>
                      <a:pPr algn="just"/>
                      <a:r>
                        <a:rPr kumimoji="0" lang="ru-RU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 Урок химии в 8 классе по теме «Оксиды» (</a:t>
                      </a:r>
                      <a:r>
                        <a:rPr kumimoji="0" lang="ru-RU" sz="20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Саванкова</a:t>
                      </a:r>
                      <a:r>
                        <a:rPr kumimoji="0" lang="ru-RU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А.С.)</a:t>
                      </a:r>
                      <a:endParaRPr lang="ru-RU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Рисунок 4" descr="C:\Users\User\Desktop\nJo9SmTENhw.jpg"/>
          <p:cNvPicPr/>
          <p:nvPr/>
        </p:nvPicPr>
        <p:blipFill>
          <a:blip r:embed="rId2" cstate="print"/>
          <a:srcRect l="10047" t="35175" r="6974" b="27933"/>
          <a:stretch>
            <a:fillRect/>
          </a:stretch>
        </p:blipFill>
        <p:spPr bwMode="auto">
          <a:xfrm>
            <a:off x="1000100" y="5286388"/>
            <a:ext cx="2286016" cy="142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96908"/>
          </a:xfrm>
        </p:spPr>
        <p:txBody>
          <a:bodyPr/>
          <a:lstStyle/>
          <a:p>
            <a:pPr algn="ctr"/>
            <a:r>
              <a:rPr lang="ru-RU" dirty="0"/>
              <a:t>Реализация планирования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000100" y="1142984"/>
          <a:ext cx="8001056" cy="524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719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290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9806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Тема</a:t>
                      </a:r>
                      <a:r>
                        <a:rPr lang="ru-RU" sz="2400" baseline="0" dirty="0"/>
                        <a:t>  заседания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Содержание деятельности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85168">
                <a:tc>
                  <a:txBody>
                    <a:bodyPr/>
                    <a:lstStyle/>
                    <a:p>
                      <a:pPr marL="342900" indent="-342900" algn="ctr">
                        <a:buNone/>
                      </a:pPr>
                      <a:r>
                        <a:rPr kumimoji="0" lang="ru-RU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Реверсивное наставничество как возможность профессиональной и личностной самореализации молодого педагога. </a:t>
                      </a:r>
                    </a:p>
                    <a:p>
                      <a:pPr marL="342900" indent="-342900" algn="ctr">
                        <a:buNone/>
                      </a:pPr>
                      <a:r>
                        <a:rPr kumimoji="0" lang="ru-RU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 в рамках Слета молодых педагогов </a:t>
                      </a:r>
                      <a:r>
                        <a:rPr kumimoji="0" lang="ru-RU" sz="2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Кунгурского</a:t>
                      </a:r>
                      <a:r>
                        <a:rPr kumimoji="0" lang="ru-RU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муниципального округа)</a:t>
                      </a:r>
                      <a:endParaRPr lang="ru-RU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tt-RU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Программа проведения Слета:</a:t>
                      </a:r>
                      <a:endParaRPr kumimoji="0" lang="ru-RU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ru-RU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 Большая творческая мастерская. (направлена на личностное развитие участников Слета через проведение мастер-классов по декоративно-прикладному творчеству, техническому творчеству, игр и тренингов различной направленности)</a:t>
                      </a:r>
                    </a:p>
                    <a:p>
                      <a:r>
                        <a:rPr kumimoji="0" lang="ru-RU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2.Нетворкинг. (направлен на организацию коммуникации и формирование команд участников Слета)</a:t>
                      </a:r>
                    </a:p>
                    <a:p>
                      <a:endParaRPr lang="ru-RU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Рисунок 4" descr="C:\Users\User\Desktop\nJo9SmTENhw.jpg"/>
          <p:cNvPicPr/>
          <p:nvPr/>
        </p:nvPicPr>
        <p:blipFill>
          <a:blip r:embed="rId2" cstate="print"/>
          <a:srcRect l="10047" t="35175" r="6974" b="27933"/>
          <a:stretch>
            <a:fillRect/>
          </a:stretch>
        </p:blipFill>
        <p:spPr bwMode="auto">
          <a:xfrm>
            <a:off x="1000100" y="5286388"/>
            <a:ext cx="2286016" cy="142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14290"/>
            <a:ext cx="7498080" cy="928694"/>
          </a:xfrm>
        </p:spPr>
        <p:txBody>
          <a:bodyPr/>
          <a:lstStyle/>
          <a:p>
            <a:pPr algn="ctr"/>
            <a:r>
              <a:rPr lang="ru-RU" dirty="0"/>
              <a:t>Реализация планирования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000100" y="1000108"/>
          <a:ext cx="8001056" cy="573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719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290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3289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Тема</a:t>
                      </a:r>
                      <a:r>
                        <a:rPr lang="ru-RU" sz="2400" baseline="0" dirty="0"/>
                        <a:t>  заседания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Содержание деятельности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35933">
                <a:tc>
                  <a:txBody>
                    <a:bodyPr/>
                    <a:lstStyle/>
                    <a:p>
                      <a:pPr marL="342900" indent="-342900" algn="ctr">
                        <a:buNone/>
                      </a:pPr>
                      <a:r>
                        <a:rPr kumimoji="0" lang="ru-RU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Реверсивное наставничество как возможность профессиональной и личностной самореализации молодого педагога. </a:t>
                      </a:r>
                    </a:p>
                    <a:p>
                      <a:pPr marL="342900" indent="-342900" algn="ctr">
                        <a:buNone/>
                      </a:pPr>
                      <a:r>
                        <a:rPr kumimoji="0" lang="ru-RU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 в рамках Слета молодых педагогов </a:t>
                      </a:r>
                      <a:r>
                        <a:rPr kumimoji="0" lang="ru-RU" sz="2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Кунгурского</a:t>
                      </a:r>
                      <a:r>
                        <a:rPr kumimoji="0" lang="ru-RU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муниципального округа)</a:t>
                      </a:r>
                      <a:endParaRPr lang="ru-RU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3.Образовательный </a:t>
                      </a:r>
                      <a:r>
                        <a:rPr kumimoji="0" lang="ru-RU" sz="20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квест</a:t>
                      </a:r>
                      <a:r>
                        <a:rPr kumimoji="0" lang="ru-RU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(направлен на обмен опытом по применению современных цифровых образовательных ресурсов в педагогической практике в рамках реверсивного наставничества. </a:t>
                      </a:r>
                    </a:p>
                    <a:p>
                      <a:r>
                        <a:rPr kumimoji="0" lang="ru-RU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4.Конкурс парных педагогических разработок «</a:t>
                      </a:r>
                      <a:r>
                        <a:rPr kumimoji="0" lang="ru-RU" sz="20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Гайд</a:t>
                      </a:r>
                      <a:r>
                        <a:rPr kumimoji="0" lang="ru-RU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– методический </a:t>
                      </a:r>
                      <a:r>
                        <a:rPr kumimoji="0" lang="ru-RU" sz="20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видеогид</a:t>
                      </a:r>
                      <a:r>
                        <a:rPr kumimoji="0" lang="ru-RU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!». (Создание условий для методической и творческой самореализации профессиональных пар по разработке алгоритмов современных цифровых образовательных продуктов)</a:t>
                      </a:r>
                      <a:endParaRPr lang="ru-RU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Рисунок 4" descr="C:\Users\User\Desktop\nJo9SmTENhw.jpg"/>
          <p:cNvPicPr/>
          <p:nvPr/>
        </p:nvPicPr>
        <p:blipFill>
          <a:blip r:embed="rId2" cstate="print"/>
          <a:srcRect l="10047" t="35175" r="6974" b="27933"/>
          <a:stretch>
            <a:fillRect/>
          </a:stretch>
        </p:blipFill>
        <p:spPr bwMode="auto">
          <a:xfrm>
            <a:off x="1000100" y="5286388"/>
            <a:ext cx="2286016" cy="142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39784"/>
          </a:xfrm>
        </p:spPr>
        <p:txBody>
          <a:bodyPr/>
          <a:lstStyle/>
          <a:p>
            <a:pPr algn="ctr"/>
            <a:r>
              <a:rPr lang="ru-RU" dirty="0"/>
              <a:t>Реализация планирования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000100" y="1447800"/>
          <a:ext cx="8001056" cy="36957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719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290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567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Тема</a:t>
                      </a:r>
                      <a:r>
                        <a:rPr lang="ru-RU" sz="2400" baseline="0" dirty="0"/>
                        <a:t>  заседания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Содержание деятельности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30042">
                <a:tc>
                  <a:txBody>
                    <a:bodyPr/>
                    <a:lstStyle/>
                    <a:p>
                      <a:pPr algn="ctr"/>
                      <a:r>
                        <a:rPr kumimoji="0" lang="ru-RU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Потребность в успехе. Мотив и цель достижения.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Трансляция педагогического опыта по следующим вопросам: </a:t>
                      </a:r>
                    </a:p>
                    <a:p>
                      <a:r>
                        <a:rPr kumimoji="0" lang="ru-RU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1.Мотивация на успех.</a:t>
                      </a:r>
                    </a:p>
                    <a:p>
                      <a:r>
                        <a:rPr kumimoji="0" lang="ru-RU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 3Д: Думай! Действуй! Дерзай!</a:t>
                      </a:r>
                    </a:p>
                    <a:p>
                      <a:r>
                        <a:rPr kumimoji="0" lang="ru-RU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 </a:t>
                      </a:r>
                      <a:r>
                        <a:rPr kumimoji="0" lang="en-US" sz="20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ZipGrade</a:t>
                      </a:r>
                      <a:r>
                        <a:rPr kumimoji="0" lang="ru-RU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как цифровой инструмент оценки образовательных достижений обучающихся</a:t>
                      </a:r>
                      <a:endParaRPr lang="ru-RU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Рисунок 4" descr="C:\Users\User\Desktop\nJo9SmTENhw.jpg"/>
          <p:cNvPicPr/>
          <p:nvPr/>
        </p:nvPicPr>
        <p:blipFill>
          <a:blip r:embed="rId2" cstate="print"/>
          <a:srcRect l="10047" t="35175" r="6974" b="27933"/>
          <a:stretch>
            <a:fillRect/>
          </a:stretch>
        </p:blipFill>
        <p:spPr bwMode="auto">
          <a:xfrm>
            <a:off x="1000100" y="5286388"/>
            <a:ext cx="2286016" cy="142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User\Desktop\nJo9SmTENhw.jpg"/>
          <p:cNvPicPr/>
          <p:nvPr/>
        </p:nvPicPr>
        <p:blipFill>
          <a:blip r:embed="rId2" cstate="print"/>
          <a:srcRect l="10047" t="35175" r="6974" b="27933"/>
          <a:stretch>
            <a:fillRect/>
          </a:stretch>
        </p:blipFill>
        <p:spPr bwMode="auto">
          <a:xfrm>
            <a:off x="1000100" y="5286388"/>
            <a:ext cx="2286016" cy="142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C:\Users\User\Desktop\RBkmFmgKPFc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0"/>
            <a:ext cx="2757492" cy="3676656"/>
          </a:xfrm>
          <a:prstGeom prst="rect">
            <a:avLst/>
          </a:prstGeom>
          <a:noFill/>
        </p:spPr>
      </p:pic>
      <p:pic>
        <p:nvPicPr>
          <p:cNvPr id="3" name="Picture 3" descr="C:\Users\User\Desktop\VeGkgeECmd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0"/>
            <a:ext cx="2821774" cy="3762365"/>
          </a:xfrm>
          <a:prstGeom prst="rect">
            <a:avLst/>
          </a:prstGeom>
          <a:noFill/>
        </p:spPr>
      </p:pic>
      <p:pic>
        <p:nvPicPr>
          <p:cNvPr id="2052" name="Picture 4" descr="C:\Users\User\Desktop\P_YKtPQDH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3857628"/>
            <a:ext cx="3643338" cy="27325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User\Desktop\nJo9SmTENhw.jpg"/>
          <p:cNvPicPr/>
          <p:nvPr/>
        </p:nvPicPr>
        <p:blipFill>
          <a:blip r:embed="rId2" cstate="print"/>
          <a:srcRect l="10047" t="35175" r="6974" b="27933"/>
          <a:stretch>
            <a:fillRect/>
          </a:stretch>
        </p:blipFill>
        <p:spPr bwMode="auto">
          <a:xfrm>
            <a:off x="1000100" y="5286388"/>
            <a:ext cx="2286016" cy="142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C:\Users\User\Desktop\IuiLlEw5nG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285728"/>
            <a:ext cx="3600450" cy="4800600"/>
          </a:xfrm>
          <a:prstGeom prst="rect">
            <a:avLst/>
          </a:prstGeom>
          <a:noFill/>
        </p:spPr>
      </p:pic>
      <p:pic>
        <p:nvPicPr>
          <p:cNvPr id="3" name="Picture 3" descr="C:\Users\User\Desktop\9A4tV4hzWr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357298"/>
            <a:ext cx="4214810" cy="31611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398697" y="2290846"/>
            <a:ext cx="8379543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- организовать и провести мероприятия, способствующие повышению компетентности педагогических работников дошкольного образования в вопросах трудового воспитания, с учётом традиционных и инновационных форм работы.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- предоставить возможность педагогам изучить идеи К.Д. Ушинского в области трудового воспитания и выявить возможность применения их в практической деятельности с детьми.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- создать условия для разработки и проведения мероприятий разновозрастного взаимодействия детей дошкольного возраста в процессе трудовой деятельности.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D51D61-C058-422D-9EE5-61CDAF89F85F}"/>
              </a:ext>
            </a:extLst>
          </p:cNvPr>
          <p:cNvSpPr txBox="1"/>
          <p:nvPr/>
        </p:nvSpPr>
        <p:spPr>
          <a:xfrm>
            <a:off x="387373" y="474657"/>
            <a:ext cx="16754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Цель: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2B41C49-0727-4092-98DA-B2C2ABD12F20}"/>
              </a:ext>
            </a:extLst>
          </p:cNvPr>
          <p:cNvSpPr/>
          <p:nvPr/>
        </p:nvSpPr>
        <p:spPr>
          <a:xfrm>
            <a:off x="1961803" y="418024"/>
            <a:ext cx="68617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повышение уровня профессиональной компетенции педагогических работников  в вопросах трудового воспитания детей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F75F53-EDD7-4118-BA56-7337026AF28A}"/>
              </a:ext>
            </a:extLst>
          </p:cNvPr>
          <p:cNvSpPr txBox="1"/>
          <p:nvPr/>
        </p:nvSpPr>
        <p:spPr>
          <a:xfrm>
            <a:off x="370748" y="1698679"/>
            <a:ext cx="21418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Задачи:</a:t>
            </a:r>
          </a:p>
        </p:txBody>
      </p:sp>
    </p:spTree>
    <p:extLst>
      <p:ext uri="{BB962C8B-B14F-4D97-AF65-F5344CB8AC3E}">
        <p14:creationId xmlns:p14="http://schemas.microsoft.com/office/powerpoint/2010/main" val="107758134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\Desktop\nJo9SmTENhw.jpg"/>
          <p:cNvPicPr/>
          <p:nvPr/>
        </p:nvPicPr>
        <p:blipFill>
          <a:blip r:embed="rId2" cstate="print"/>
          <a:srcRect l="10047" t="35175" r="6974" b="27933"/>
          <a:stretch>
            <a:fillRect/>
          </a:stretch>
        </p:blipFill>
        <p:spPr bwMode="auto">
          <a:xfrm>
            <a:off x="1000100" y="5286388"/>
            <a:ext cx="2286016" cy="142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User\Desktop\ZtLGF4LCHT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1142984"/>
            <a:ext cx="4476782" cy="3357586"/>
          </a:xfrm>
          <a:prstGeom prst="rect">
            <a:avLst/>
          </a:prstGeom>
          <a:noFill/>
        </p:spPr>
      </p:pic>
      <p:pic>
        <p:nvPicPr>
          <p:cNvPr id="1027" name="Picture 3" descr="C:\Users\User\Desktop\VXd6BFoH5R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857232"/>
            <a:ext cx="3286121" cy="43814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1640" y="1124744"/>
            <a:ext cx="7406640" cy="2880824"/>
          </a:xfrm>
        </p:spPr>
        <p:txBody>
          <a:bodyPr>
            <a:normAutofit fontScale="90000"/>
          </a:bodyPr>
          <a:lstStyle/>
          <a:p>
            <a:pPr algn="ctr"/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r>
              <a:rPr lang="ru-RU" dirty="0"/>
              <a:t>БЛАГОДАРЮ ЗА ВНИМАНИЕ!</a:t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 descr="C:\Users\User\Desktop\nJo9SmTENhw.jpg"/>
          <p:cNvPicPr/>
          <p:nvPr/>
        </p:nvPicPr>
        <p:blipFill>
          <a:blip r:embed="rId2" cstate="print"/>
          <a:srcRect l="10047" t="35175" r="6974" b="27933"/>
          <a:stretch>
            <a:fillRect/>
          </a:stretch>
        </p:blipFill>
        <p:spPr bwMode="auto">
          <a:xfrm>
            <a:off x="1000100" y="5214950"/>
            <a:ext cx="2286016" cy="142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ACF5AE-13FD-47ED-8654-1ACD8FAD3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04320">
            <a:off x="430288" y="1980835"/>
            <a:ext cx="5458732" cy="399498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1580" y="297451"/>
            <a:ext cx="7329510" cy="714356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Муниципальная </a:t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методическая сеть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852992" y="4288508"/>
            <a:ext cx="2643206" cy="223683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системная платформа, которая позволяет решать единые задачи, направленные на укрепление методических основ педагогики, на их некоторую трансформацию в условиях обновления содержания образования и воспитания</a:t>
            </a:r>
          </a:p>
        </p:txBody>
      </p:sp>
      <p:pic>
        <p:nvPicPr>
          <p:cNvPr id="18" name="Picture 2" descr="C:\Documents and Settings\Преподаватель\Рабочий стол\ЗВЯГИНА\МЕТОДСЕТЬ\2020-2021\МЭМС\ИТОГОВЫЙ\Картинки\Восклиц.знак.png">
            <a:extLst>
              <a:ext uri="{FF2B5EF4-FFF2-40B4-BE49-F238E27FC236}">
                <a16:creationId xmlns:a16="http://schemas.microsoft.com/office/drawing/2014/main" id="{4188733E-0C72-EA7E-AF2A-5597B4C74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52260" y="-57987"/>
            <a:ext cx="1196972" cy="1196972"/>
          </a:xfrm>
          <a:prstGeom prst="rect">
            <a:avLst/>
          </a:prstGeom>
          <a:noFill/>
        </p:spPr>
      </p:pic>
      <p:sp>
        <p:nvSpPr>
          <p:cNvPr id="20" name="Стрелка: вправо 19">
            <a:extLst>
              <a:ext uri="{FF2B5EF4-FFF2-40B4-BE49-F238E27FC236}">
                <a16:creationId xmlns:a16="http://schemas.microsoft.com/office/drawing/2014/main" id="{E81601F8-21C2-5084-E8A0-57BB1B355539}"/>
              </a:ext>
            </a:extLst>
          </p:cNvPr>
          <p:cNvSpPr/>
          <p:nvPr/>
        </p:nvSpPr>
        <p:spPr>
          <a:xfrm>
            <a:off x="411075" y="1138985"/>
            <a:ext cx="2748579" cy="1639678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РЕАЛИЗАЦИЯ ММТ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1216B5-58F8-ABCF-FAA6-2622DF7D0024}"/>
              </a:ext>
            </a:extLst>
          </p:cNvPr>
          <p:cNvSpPr txBox="1"/>
          <p:nvPr/>
        </p:nvSpPr>
        <p:spPr>
          <a:xfrm>
            <a:off x="5554058" y="1412776"/>
            <a:ext cx="33369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«Профессиональная компетентность педагога в условиях обновления содержания образования и воспитания» 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B3D84A8-C527-CBED-29BD-86464554D2C7}"/>
              </a:ext>
            </a:extLst>
          </p:cNvPr>
          <p:cNvSpPr/>
          <p:nvPr/>
        </p:nvSpPr>
        <p:spPr>
          <a:xfrm>
            <a:off x="5684580" y="3490900"/>
            <a:ext cx="3073042" cy="25957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выступления, доклады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1663009A-71F0-2B65-2385-3C4FB41D278B}"/>
              </a:ext>
            </a:extLst>
          </p:cNvPr>
          <p:cNvSpPr/>
          <p:nvPr/>
        </p:nvSpPr>
        <p:spPr>
          <a:xfrm>
            <a:off x="5684580" y="3831841"/>
            <a:ext cx="3073042" cy="25957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мастер-классы, конкурсы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EA940411-B26C-4E76-A916-DCAD96FA8220}"/>
              </a:ext>
            </a:extLst>
          </p:cNvPr>
          <p:cNvSpPr/>
          <p:nvPr/>
        </p:nvSpPr>
        <p:spPr>
          <a:xfrm>
            <a:off x="5684435" y="4172782"/>
            <a:ext cx="3073042" cy="25957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мини-лаборатории, квесты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3DB29091-6AEC-ABBD-0AE0-D389D0402212}"/>
              </a:ext>
            </a:extLst>
          </p:cNvPr>
          <p:cNvSpPr/>
          <p:nvPr/>
        </p:nvSpPr>
        <p:spPr>
          <a:xfrm>
            <a:off x="5684435" y="4514753"/>
            <a:ext cx="3073042" cy="25957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конференции, ярмарки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711E2907-46F1-BEA1-9A9B-7E55BB49FAB2}"/>
              </a:ext>
            </a:extLst>
          </p:cNvPr>
          <p:cNvSpPr/>
          <p:nvPr/>
        </p:nvSpPr>
        <p:spPr>
          <a:xfrm>
            <a:off x="5684435" y="4854664"/>
            <a:ext cx="3073042" cy="25957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гостиные, видеосалоны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E73F5CAC-5492-6772-DF9E-7C8C3E6595A2}"/>
              </a:ext>
            </a:extLst>
          </p:cNvPr>
          <p:cNvSpPr/>
          <p:nvPr/>
        </p:nvSpPr>
        <p:spPr>
          <a:xfrm>
            <a:off x="5684435" y="5194575"/>
            <a:ext cx="3073042" cy="25957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круглые столы, капустники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07ED866A-7538-F6ED-90EB-321E4221D8F2}"/>
              </a:ext>
            </a:extLst>
          </p:cNvPr>
          <p:cNvSpPr/>
          <p:nvPr/>
        </p:nvSpPr>
        <p:spPr>
          <a:xfrm>
            <a:off x="5684435" y="5529593"/>
            <a:ext cx="3073042" cy="25957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публикации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C3C3C615-99B0-70CD-0F10-366645261514}"/>
              </a:ext>
            </a:extLst>
          </p:cNvPr>
          <p:cNvSpPr/>
          <p:nvPr/>
        </p:nvSpPr>
        <p:spPr>
          <a:xfrm>
            <a:off x="5685996" y="5874972"/>
            <a:ext cx="3073042" cy="43434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банки, кейсы методических материалов</a:t>
            </a:r>
          </a:p>
        </p:txBody>
      </p:sp>
      <p:pic>
        <p:nvPicPr>
          <p:cNvPr id="17" name="Picture 2" descr="⬇ Скачать картинки Галочка, стоковые фото Галочка в хорошем качестве |  Depositphotos">
            <a:extLst>
              <a:ext uri="{FF2B5EF4-FFF2-40B4-BE49-F238E27FC236}">
                <a16:creationId xmlns:a16="http://schemas.microsoft.com/office/drawing/2014/main" id="{DA4E0D65-9A32-9C1D-3C14-25E3354B4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435" y="3459613"/>
            <a:ext cx="289828" cy="28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⬇ Скачать картинки Галочка, стоковые фото Галочка в хорошем качестве |  Depositphotos">
            <a:extLst>
              <a:ext uri="{FF2B5EF4-FFF2-40B4-BE49-F238E27FC236}">
                <a16:creationId xmlns:a16="http://schemas.microsoft.com/office/drawing/2014/main" id="{EA7746B9-D83A-1008-3565-968FD7530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435" y="3797146"/>
            <a:ext cx="289828" cy="28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⬇ Скачать картинки Галочка, стоковые фото Галочка в хорошем качестве |  Depositphotos">
            <a:extLst>
              <a:ext uri="{FF2B5EF4-FFF2-40B4-BE49-F238E27FC236}">
                <a16:creationId xmlns:a16="http://schemas.microsoft.com/office/drawing/2014/main" id="{C151B977-8550-446E-0C26-37BB1DE30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435" y="4144202"/>
            <a:ext cx="289828" cy="28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⬇ Скачать картинки Галочка, стоковые фото Галочка в хорошем качестве |  Depositphotos">
            <a:extLst>
              <a:ext uri="{FF2B5EF4-FFF2-40B4-BE49-F238E27FC236}">
                <a16:creationId xmlns:a16="http://schemas.microsoft.com/office/drawing/2014/main" id="{AF140109-83B2-6703-82C3-E293B959B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435" y="4489389"/>
            <a:ext cx="289828" cy="28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⬇ Скачать картинки Галочка, стоковые фото Галочка в хорошем качестве |  Depositphotos">
            <a:extLst>
              <a:ext uri="{FF2B5EF4-FFF2-40B4-BE49-F238E27FC236}">
                <a16:creationId xmlns:a16="http://schemas.microsoft.com/office/drawing/2014/main" id="{7C1E8639-39D1-FBF0-2085-D138A86A8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435" y="4818939"/>
            <a:ext cx="289828" cy="28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⬇ Скачать картинки Галочка, стоковые фото Галочка в хорошем качестве |  Depositphotos">
            <a:extLst>
              <a:ext uri="{FF2B5EF4-FFF2-40B4-BE49-F238E27FC236}">
                <a16:creationId xmlns:a16="http://schemas.microsoft.com/office/drawing/2014/main" id="{1C0C2B2F-A8CD-8054-841E-A61B1A0F4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435" y="5144492"/>
            <a:ext cx="289828" cy="28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⬇ Скачать картинки Галочка, стоковые фото Галочка в хорошем качестве |  Depositphotos">
            <a:extLst>
              <a:ext uri="{FF2B5EF4-FFF2-40B4-BE49-F238E27FC236}">
                <a16:creationId xmlns:a16="http://schemas.microsoft.com/office/drawing/2014/main" id="{D15F68F6-16BD-0375-F3CE-D80BEA491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435" y="5499336"/>
            <a:ext cx="289828" cy="28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⬇ Скачать картинки Галочка, стоковые фото Галочка в хорошем качестве |  Depositphotos">
            <a:extLst>
              <a:ext uri="{FF2B5EF4-FFF2-40B4-BE49-F238E27FC236}">
                <a16:creationId xmlns:a16="http://schemas.microsoft.com/office/drawing/2014/main" id="{587628CB-6128-AAD0-6DC6-38AA0E764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435" y="6019492"/>
            <a:ext cx="289828" cy="28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0B3D84A8-C527-CBED-29BD-86464554D2C7}"/>
              </a:ext>
            </a:extLst>
          </p:cNvPr>
          <p:cNvSpPr/>
          <p:nvPr/>
        </p:nvSpPr>
        <p:spPr>
          <a:xfrm>
            <a:off x="5685996" y="3169429"/>
            <a:ext cx="3073042" cy="25957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открытые уроки, занятия</a:t>
            </a:r>
          </a:p>
        </p:txBody>
      </p:sp>
      <p:pic>
        <p:nvPicPr>
          <p:cNvPr id="37" name="Picture 2" descr="⬇ Скачать картинки Галочка, стоковые фото Галочка в хорошем качестве |  Depositphotos">
            <a:extLst>
              <a:ext uri="{FF2B5EF4-FFF2-40B4-BE49-F238E27FC236}">
                <a16:creationId xmlns:a16="http://schemas.microsoft.com/office/drawing/2014/main" id="{DA4E0D65-9A32-9C1D-3C14-25E3354B4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996" y="3154300"/>
            <a:ext cx="289828" cy="28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79603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4974" y="90042"/>
            <a:ext cx="7938175" cy="714380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В целях выявления результативности</a:t>
            </a:r>
          </a:p>
        </p:txBody>
      </p:sp>
      <p:pic>
        <p:nvPicPr>
          <p:cNvPr id="10" name="Picture 2" descr="C:\Documents and Settings\Преподаватель\Рабочий стол\ЗВЯГИНА\МЕТОДСЕТЬ\2020-2021\МЭМС\ИТОГОВЫЙ\Картинки\Восклиц.знак.png">
            <a:extLst>
              <a:ext uri="{FF2B5EF4-FFF2-40B4-BE49-F238E27FC236}">
                <a16:creationId xmlns:a16="http://schemas.microsoft.com/office/drawing/2014/main" id="{C503CE69-2C42-8EBA-3CFD-3AD0390E8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259" y="-57534"/>
            <a:ext cx="1196972" cy="1196972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31B782B-BBE7-4CA0-8DA1-1B7E4ED1A6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00" t="9757" r="18500" b="11048"/>
          <a:stretch/>
        </p:blipFill>
        <p:spPr>
          <a:xfrm>
            <a:off x="192455" y="1086042"/>
            <a:ext cx="5208015" cy="40917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B19531-A962-4DD1-9E6A-80852B1F69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01" t="13460" r="25588" b="11961"/>
          <a:stretch/>
        </p:blipFill>
        <p:spPr>
          <a:xfrm>
            <a:off x="4415041" y="2420888"/>
            <a:ext cx="4536504" cy="42621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CB042E-4C81-4954-853C-2EE03B39C9EA}"/>
              </a:ext>
            </a:extLst>
          </p:cNvPr>
          <p:cNvSpPr txBox="1"/>
          <p:nvPr/>
        </p:nvSpPr>
        <p:spPr>
          <a:xfrm>
            <a:off x="5591831" y="1346268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439 педагогов из 1549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D54B77-38F4-4A29-A592-96030BA45E82}"/>
              </a:ext>
            </a:extLst>
          </p:cNvPr>
          <p:cNvSpPr txBox="1"/>
          <p:nvPr/>
        </p:nvSpPr>
        <p:spPr>
          <a:xfrm>
            <a:off x="0" y="6313688"/>
            <a:ext cx="5917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5"/>
              </a:rPr>
              <a:t>https://forms.yandex.ru/cloud/647ea548d04688192fc7eb13/</a:t>
            </a:r>
            <a:r>
              <a:rPr lang="ru-RU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07700E-9287-4970-96C8-3A26B9FDF2EC}"/>
              </a:ext>
            </a:extLst>
          </p:cNvPr>
          <p:cNvSpPr txBox="1"/>
          <p:nvPr/>
        </p:nvSpPr>
        <p:spPr>
          <a:xfrm>
            <a:off x="12192" y="5959592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Яндекс Форма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972CA-DC35-A2F1-8BEF-235254FFF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727" y="68332"/>
            <a:ext cx="7355160" cy="922114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Подготовка и старт</a:t>
            </a:r>
            <a:endParaRPr lang="ru-RU" sz="4000" dirty="0"/>
          </a:p>
        </p:txBody>
      </p:sp>
      <p:pic>
        <p:nvPicPr>
          <p:cNvPr id="4" name="Picture 2" descr="C:\Documents and Settings\Преподаватель\Рабочий стол\ЗВЯГИНА\МЕТОДСЕТЬ\2020-2021\МЭМС\ИТОГОВЫЙ\Картинки\Восклиц.знак.png">
            <a:extLst>
              <a:ext uri="{FF2B5EF4-FFF2-40B4-BE49-F238E27FC236}">
                <a16:creationId xmlns:a16="http://schemas.microsoft.com/office/drawing/2014/main" id="{8DF8460C-40A9-12A4-6C8E-6CE4DDCFC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672" y="-74772"/>
            <a:ext cx="1196972" cy="1196972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B500FD-7F1A-695D-3DE5-01B819DC01E4}"/>
              </a:ext>
            </a:extLst>
          </p:cNvPr>
          <p:cNvSpPr txBox="1"/>
          <p:nvPr/>
        </p:nvSpPr>
        <p:spPr>
          <a:xfrm>
            <a:off x="29055" y="2587918"/>
            <a:ext cx="33369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«Профессиональная компетентность педагога в условиях обновления содержания образования и воспитания» 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F238F57-0AC5-7527-958B-CF53EA3D50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134" y="956564"/>
            <a:ext cx="2090179" cy="2973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8C51653-C9A8-D97F-C749-782DB8B881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742" y="1210217"/>
            <a:ext cx="2034115" cy="2901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EC295EFE-8084-BC7C-3E50-E0716B08AB8A}"/>
              </a:ext>
            </a:extLst>
          </p:cNvPr>
          <p:cNvSpPr/>
          <p:nvPr/>
        </p:nvSpPr>
        <p:spPr>
          <a:xfrm>
            <a:off x="3512921" y="1636065"/>
            <a:ext cx="2143173" cy="1152128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     введение ФГОС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A6A332-72C1-D8E5-6AAF-2A9242337469}"/>
              </a:ext>
            </a:extLst>
          </p:cNvPr>
          <p:cNvSpPr txBox="1"/>
          <p:nvPr/>
        </p:nvSpPr>
        <p:spPr>
          <a:xfrm>
            <a:off x="949573" y="2125419"/>
            <a:ext cx="1427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ММТ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F57684-7000-4E9A-A866-EE1AEA3117DE}"/>
              </a:ext>
            </a:extLst>
          </p:cNvPr>
          <p:cNvSpPr txBox="1"/>
          <p:nvPr/>
        </p:nvSpPr>
        <p:spPr>
          <a:xfrm>
            <a:off x="346728" y="1282833"/>
            <a:ext cx="3336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339966"/>
                </a:solidFill>
              </a:rPr>
              <a:t>2022-2023 учебный год:</a:t>
            </a:r>
          </a:p>
        </p:txBody>
      </p:sp>
      <p:sp>
        <p:nvSpPr>
          <p:cNvPr id="18" name="Стрелка: вправо 17">
            <a:extLst>
              <a:ext uri="{FF2B5EF4-FFF2-40B4-BE49-F238E27FC236}">
                <a16:creationId xmlns:a16="http://schemas.microsoft.com/office/drawing/2014/main" id="{3D3309C9-788A-4181-A63C-D343344CCBB1}"/>
              </a:ext>
            </a:extLst>
          </p:cNvPr>
          <p:cNvSpPr/>
          <p:nvPr/>
        </p:nvSpPr>
        <p:spPr>
          <a:xfrm>
            <a:off x="3673713" y="2704968"/>
            <a:ext cx="2143173" cy="1152128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     актуализация РПВ</a:t>
            </a:r>
          </a:p>
        </p:txBody>
      </p:sp>
      <p:sp>
        <p:nvSpPr>
          <p:cNvPr id="19" name="Стрелка: вправо 18">
            <a:extLst>
              <a:ext uri="{FF2B5EF4-FFF2-40B4-BE49-F238E27FC236}">
                <a16:creationId xmlns:a16="http://schemas.microsoft.com/office/drawing/2014/main" id="{C1D8DCE5-1D0A-4373-8E5B-ECF7109AC309}"/>
              </a:ext>
            </a:extLst>
          </p:cNvPr>
          <p:cNvSpPr/>
          <p:nvPr/>
        </p:nvSpPr>
        <p:spPr>
          <a:xfrm>
            <a:off x="376448" y="4520351"/>
            <a:ext cx="2143173" cy="1152128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     введение ФОП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B215169-AD82-480A-983D-437EE3F787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2394" y="4264025"/>
            <a:ext cx="1814754" cy="2525643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1023600-DBDB-4750-86B7-56FD0C504D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3952" y="3911508"/>
            <a:ext cx="1814755" cy="2538891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83732C1-5C7F-475A-8F4B-B97E4D9D0F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6659" y="4303591"/>
            <a:ext cx="1816343" cy="2527854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C4B679A-FACA-4507-8592-3C7AE0643A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1209" y="3833070"/>
            <a:ext cx="1816343" cy="2529750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7879721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6249" y="80329"/>
            <a:ext cx="7329510" cy="714380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Приоритетные задачи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4097" name="Picture 1" descr="C:\Documents and Settings\Преподаватель\Рабочий стол\ЗВЯГИНА\МЕТОДСЕТЬ\2020-2021\МЭМС\ИТОГОВЫЙ\Картинки\dff984f6adf10acc46ba1719729b34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560" y="4146734"/>
            <a:ext cx="4635888" cy="248204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TextBox 5"/>
          <p:cNvSpPr txBox="1"/>
          <p:nvPr/>
        </p:nvSpPr>
        <p:spPr>
          <a:xfrm>
            <a:off x="2666783" y="968969"/>
            <a:ext cx="61206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Повышение уровня профессиональной компетентности педагога в условиях обновления содержания образования и воспитания должно быть продолжено и направлено на трансформацию методических ресурсов и механизмов по исполнению требований федеральных образовательных программ к достижению планируемых результатов обучения и воспитания, что подразумевает поиск, внедрение, реализацию и анализ эффективных современных видов и форм образовательно-воспитательной деятельности, направленной на развитие личности ребенка на основе традиционных духовно-нравственных и социокультурных ценностей российского народа.</a:t>
            </a:r>
            <a:endParaRPr lang="ru-RU" sz="1600" b="1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4099" name="Picture 3" descr="C:\Documents and Settings\Преподаватель\Рабочий стол\ЗВЯГИНА\МЕТОДСЕТЬ\2020-2021\МЭМС\ИТОГОВЫЙ\Картинки\Творческие_группы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38297" y="4124595"/>
            <a:ext cx="3593325" cy="2395550"/>
          </a:xfrm>
          <a:prstGeom prst="rect">
            <a:avLst/>
          </a:prstGeom>
          <a:noFill/>
        </p:spPr>
      </p:pic>
      <p:pic>
        <p:nvPicPr>
          <p:cNvPr id="10" name="Picture 2" descr="C:\Documents and Settings\Преподаватель\Рабочий стол\ЗВЯГИНА\МЕТОДСЕТЬ\2020-2021\МЭМС\ИТОГОВЫЙ\Картинки\Восклиц.знак.png">
            <a:extLst>
              <a:ext uri="{FF2B5EF4-FFF2-40B4-BE49-F238E27FC236}">
                <a16:creationId xmlns:a16="http://schemas.microsoft.com/office/drawing/2014/main" id="{C503CE69-2C42-8EBA-3CFD-3AD0390E8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36249" y="-99392"/>
            <a:ext cx="1196972" cy="11969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799545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82D652-6C04-42A0-5A6D-09864C0B1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3634"/>
            <a:ext cx="8229600" cy="1143000"/>
          </a:xfrm>
        </p:spPr>
        <p:txBody>
          <a:bodyPr/>
          <a:lstStyle/>
          <a:p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Эпилог</a:t>
            </a:r>
            <a:endParaRPr lang="ru-RU" dirty="0"/>
          </a:p>
        </p:txBody>
      </p:sp>
      <p:pic>
        <p:nvPicPr>
          <p:cNvPr id="4" name="Picture 2" descr="C:\Documents and Settings\Преподаватель\Рабочий стол\ЗВЯГИНА\МЕТОДСЕТЬ\2020-2021\МЭМС\ИТОГОВЫЙ\Картинки\Восклиц.знак.png">
            <a:extLst>
              <a:ext uri="{FF2B5EF4-FFF2-40B4-BE49-F238E27FC236}">
                <a16:creationId xmlns:a16="http://schemas.microsoft.com/office/drawing/2014/main" id="{FD98241C-FF7C-74B8-6B10-D17510B4A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61346" y="76648"/>
            <a:ext cx="1196972" cy="1196972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EDB7D4-CADF-C30A-4064-5A34E24BBB93}"/>
              </a:ext>
            </a:extLst>
          </p:cNvPr>
          <p:cNvSpPr txBox="1"/>
          <p:nvPr/>
        </p:nvSpPr>
        <p:spPr>
          <a:xfrm>
            <a:off x="827584" y="1920895"/>
            <a:ext cx="4464496" cy="3785652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2000" b="1" i="1" dirty="0">
                <a:latin typeface="Calibri" pitchFamily="34" charset="0"/>
                <a:ea typeface="Cambria Math" panose="02040503050406030204" pitchFamily="18" charset="0"/>
              </a:rPr>
              <a:t>Учитель не только дает знания, он оставляет след в душе каждого человека: ведь именно учитель помогает сформироваться этой душе. Ценность школы равняется ценности учителя. Самым важным явлением в школе, самым поучительным предметом, самым живым примером для ученика является сам учитель.</a:t>
            </a:r>
          </a:p>
          <a:p>
            <a:endParaRPr lang="ru-RU" sz="2000" b="1" i="1" dirty="0">
              <a:latin typeface="Calibri" pitchFamily="34" charset="0"/>
              <a:ea typeface="Cambria Math" panose="02040503050406030204" pitchFamily="18" charset="0"/>
            </a:endParaRPr>
          </a:p>
          <a:p>
            <a:pPr algn="r"/>
            <a:r>
              <a:rPr lang="ru-RU" sz="2000" b="1" dirty="0">
                <a:latin typeface="Calibri" pitchFamily="34" charset="0"/>
                <a:ea typeface="Cambria Math" panose="02040503050406030204" pitchFamily="18" charset="0"/>
              </a:rPr>
              <a:t>К.Д. Ушинский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784B18A-13BC-47C4-95A0-73F0E462E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1705033"/>
            <a:ext cx="3419618" cy="3429675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8986526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357166"/>
            <a:ext cx="8501122" cy="6215106"/>
          </a:xfrm>
        </p:spPr>
        <p:txBody>
          <a:bodyPr/>
          <a:lstStyle/>
          <a:p>
            <a:pPr>
              <a:buNone/>
            </a:pPr>
            <a:endParaRPr lang="ru-RU" dirty="0"/>
          </a:p>
          <a:p>
            <a:pPr>
              <a:buNone/>
            </a:pPr>
            <a:endParaRPr lang="ru-RU" dirty="0"/>
          </a:p>
          <a:p>
            <a:pPr algn="ctr">
              <a:buNone/>
            </a:pPr>
            <a:r>
              <a:rPr lang="ru-RU" sz="8800" dirty="0">
                <a:solidFill>
                  <a:schemeClr val="accent1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      </a:t>
            </a:r>
            <a:r>
              <a:rPr lang="ru-RU" sz="7200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Благодарю за     	 внимание к докладу-сценарию</a:t>
            </a:r>
          </a:p>
        </p:txBody>
      </p:sp>
      <p:pic>
        <p:nvPicPr>
          <p:cNvPr id="5" name="Picture 2" descr="C:\Documents and Settings\Преподаватель\Рабочий стол\ЗВЯГИНА\МЕТОДСЕТЬ\2020-2021\МЭМС\ИТОГОВЫЙ\Картинки\Восклиц.зна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63888" y="260648"/>
            <a:ext cx="1839914" cy="18399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00174"/>
            <a:ext cx="7772400" cy="3857652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БЛИЦ-ПРЕЗЕНТАЦИЯ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</a:b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«О промежуточных результатах информационно-методического сопровождения введения федеральных образовательных программ»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43372" y="5643578"/>
            <a:ext cx="4700598" cy="852478"/>
          </a:xfrm>
        </p:spPr>
        <p:txBody>
          <a:bodyPr>
            <a:noAutofit/>
          </a:bodyPr>
          <a:lstStyle/>
          <a:p>
            <a:pPr algn="r"/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Звягина Евгения Сергеевна,</a:t>
            </a:r>
          </a:p>
          <a:p>
            <a:pPr algn="r"/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заместитель директора МАУ «ЦРО»</a:t>
            </a:r>
          </a:p>
          <a:p>
            <a:pPr algn="r"/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15 июня 2023 года</a:t>
            </a:r>
          </a:p>
          <a:p>
            <a:endParaRPr lang="ru-RU" sz="1600" dirty="0"/>
          </a:p>
        </p:txBody>
      </p:sp>
      <p:pic>
        <p:nvPicPr>
          <p:cNvPr id="1026" name="Picture 2" descr="imgonline-com-ua-Transparent-backgr-OQMzZ7PljIBd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2717" y="188640"/>
            <a:ext cx="1918566" cy="191856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3536053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3F8333E-ADC8-461C-ADBC-E69428E512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39" t="22281" r="38188" b="7161"/>
          <a:stretch/>
        </p:blipFill>
        <p:spPr>
          <a:xfrm>
            <a:off x="3738561" y="1370082"/>
            <a:ext cx="2984246" cy="33595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D3B817-F590-45F3-86DE-0CAF75622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8484" y="66601"/>
            <a:ext cx="6923112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На уровне дошкольного образования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FCFF1F-7F52-42BB-885F-03BE86322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275" y="-81921"/>
            <a:ext cx="1194920" cy="11949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33E8567-C7F2-4872-A554-CAA17E706B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95" y="1311484"/>
            <a:ext cx="2133693" cy="2969519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A29A37D-2F8D-47EE-BFD9-9AFC755BD4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6811" y="1128901"/>
            <a:ext cx="2147150" cy="2958069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7EFDFE7-0B12-42B0-A280-F49FF90856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679" y="3670235"/>
            <a:ext cx="2147150" cy="2958069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AA3349D-898E-453B-849F-D78D3C1A38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5374" y="3822066"/>
            <a:ext cx="2054624" cy="29079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C9D716-3392-4492-B984-1E12BDDD37B9}"/>
              </a:ext>
            </a:extLst>
          </p:cNvPr>
          <p:cNvSpPr txBox="1"/>
          <p:nvPr/>
        </p:nvSpPr>
        <p:spPr>
          <a:xfrm>
            <a:off x="26251" y="667236"/>
            <a:ext cx="1468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НПА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63AE73-3A16-493C-87E8-B5FF082F0DA0}"/>
              </a:ext>
            </a:extLst>
          </p:cNvPr>
          <p:cNvSpPr txBox="1"/>
          <p:nvPr/>
        </p:nvSpPr>
        <p:spPr>
          <a:xfrm>
            <a:off x="2023098" y="1702195"/>
            <a:ext cx="2105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Актуализация </a:t>
            </a:r>
          </a:p>
          <a:p>
            <a:pPr algn="ctr"/>
            <a:r>
              <a:rPr lang="ru-RU" b="1" dirty="0">
                <a:solidFill>
                  <a:srgbClr val="C00000"/>
                </a:solidFill>
              </a:rPr>
              <a:t>ОПП, РПВ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1FBE8AF-007F-4BD7-A068-B4115B12C9E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335" t="12126" r="38463" b="5449"/>
          <a:stretch/>
        </p:blipFill>
        <p:spPr>
          <a:xfrm>
            <a:off x="6028889" y="1587670"/>
            <a:ext cx="2892260" cy="3900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F7673C0-7E17-43A0-8517-0C35EDD840E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2881" t="17059" r="38332" b="32640"/>
          <a:stretch/>
        </p:blipFill>
        <p:spPr>
          <a:xfrm>
            <a:off x="4602288" y="3752948"/>
            <a:ext cx="3546698" cy="28747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903B0A1-4EC1-4CD2-9196-C57A58EEB8F5}"/>
              </a:ext>
            </a:extLst>
          </p:cNvPr>
          <p:cNvSpPr txBox="1"/>
          <p:nvPr/>
        </p:nvSpPr>
        <p:spPr>
          <a:xfrm>
            <a:off x="2508913" y="5981349"/>
            <a:ext cx="2147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Подготовка локальных актов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65A66A-C9D3-4AE4-982E-70DF9ABE94A6}"/>
              </a:ext>
            </a:extLst>
          </p:cNvPr>
          <p:cNvSpPr txBox="1"/>
          <p:nvPr/>
        </p:nvSpPr>
        <p:spPr>
          <a:xfrm>
            <a:off x="5265030" y="6170996"/>
            <a:ext cx="3944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Вебинары, семинары, консультации</a:t>
            </a:r>
          </a:p>
        </p:txBody>
      </p:sp>
    </p:spTree>
    <p:extLst>
      <p:ext uri="{BB962C8B-B14F-4D97-AF65-F5344CB8AC3E}">
        <p14:creationId xmlns:p14="http://schemas.microsoft.com/office/powerpoint/2010/main" val="3408925376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авон">
  <a:themeElements>
    <a:clrScheme name="Савон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Савон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аво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1739</TotalTime>
  <Words>4888</Words>
  <Application>Microsoft Office PowerPoint</Application>
  <PresentationFormat>Экран (4:3)</PresentationFormat>
  <Paragraphs>724</Paragraphs>
  <Slides>111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7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111</vt:i4>
      </vt:variant>
    </vt:vector>
  </HeadingPairs>
  <TitlesOfParts>
    <vt:vector size="131" baseType="lpstr">
      <vt:lpstr>Arial</vt:lpstr>
      <vt:lpstr>Calibri</vt:lpstr>
      <vt:lpstr>Calibri Light</vt:lpstr>
      <vt:lpstr>Cambria Math</vt:lpstr>
      <vt:lpstr>Century Gothic</vt:lpstr>
      <vt:lpstr>Corbel</vt:lpstr>
      <vt:lpstr>Garamond</vt:lpstr>
      <vt:lpstr>Gill Sans MT</vt:lpstr>
      <vt:lpstr>Times New Roman</vt:lpstr>
      <vt:lpstr>Verdana</vt:lpstr>
      <vt:lpstr>Wingdings</vt:lpstr>
      <vt:lpstr>Wingdings 2</vt:lpstr>
      <vt:lpstr>Тема Office</vt:lpstr>
      <vt:lpstr>Савон</vt:lpstr>
      <vt:lpstr>1_Тема Office</vt:lpstr>
      <vt:lpstr>2_Тема Office</vt:lpstr>
      <vt:lpstr>Солнцестояние</vt:lpstr>
      <vt:lpstr>3_Тема Office</vt:lpstr>
      <vt:lpstr>4_Тема Office</vt:lpstr>
      <vt:lpstr>Диаграмма</vt:lpstr>
      <vt:lpstr>Расширенное заседание Муниципального экспертного методического совета  «О деятельности муниципальной методической службы в контексте реализации муниципальной методической темы  в 2022-2023 учебном году, приоритетных направлений системы образования  в 2023 году»</vt:lpstr>
      <vt:lpstr>ДОКЛАД-СЦЕНАРИЙ «О деятельности муниципальной методической службы и творческих методических формирований муниципальной методической сети в 2022-2023 учебном году»</vt:lpstr>
      <vt:lpstr>           Эпиграф</vt:lpstr>
      <vt:lpstr>Нормативно-правовые и общетеоретические предпосылки</vt:lpstr>
      <vt:lpstr>Нормативно-правовые и общетеоретические предпосылки</vt:lpstr>
      <vt:lpstr>Структура муниципальной методической сети</vt:lpstr>
      <vt:lpstr>Начиная с дошкольного</vt:lpstr>
      <vt:lpstr>ДОКЛАД «О деятельности муниципальной творческой группы «Духовно-нравственное воспитание детей дошкольного возраста»  в 2022-2023 учебном году»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 уровне начального общего образования</vt:lpstr>
      <vt:lpstr>На стыке начального и основного общего образования</vt:lpstr>
      <vt:lpstr>ДОКЛАД «О деятельности опытно-педагогической площадки «Развитие функциональной грамотности как основы качества образовательных результатов»  в 2022-2023 учебном году»</vt:lpstr>
      <vt:lpstr>Цель Программы:     формирование и развитие профессиональных компетенций педагогов в сфере современных технологий организации образовательного процесса, направленного на развитие функциональной грамотности обучающихся.  </vt:lpstr>
      <vt:lpstr>Реализация поставленных задач программы: </vt:lpstr>
      <vt:lpstr>Презентация PowerPoint</vt:lpstr>
      <vt:lpstr>PISAнские каникулы, весна-2023</vt:lpstr>
      <vt:lpstr>Диагностика, обобщение и трансляция педагогического опыта</vt:lpstr>
      <vt:lpstr>Семинар для педагогов КМО  «Функциональная грамотность: первый опыт» </vt:lpstr>
      <vt:lpstr>Опыт…</vt:lpstr>
      <vt:lpstr>Презентация PowerPoint</vt:lpstr>
      <vt:lpstr>Ожидаемые результаты реализации программы </vt:lpstr>
      <vt:lpstr>Система программных мероприятий</vt:lpstr>
      <vt:lpstr>Контрольно-диагностичекие работы на платформе  РЭШ</vt:lpstr>
      <vt:lpstr>Внеурочная деятельность  Детский сад 1-9 класс</vt:lpstr>
      <vt:lpstr>Ресурсное обеспечение программы</vt:lpstr>
      <vt:lpstr>Благодарим за внимание!</vt:lpstr>
      <vt:lpstr>На уровне основного и среднего общего образования</vt:lpstr>
      <vt:lpstr>Методическое сопровождение воспитательной деятельности</vt:lpstr>
      <vt:lpstr>ДОКЛАД «О деятельности постоянно действующего семинара «Руководство детскими общественными объединениями»  в 2022-2023 учебном году»</vt:lpstr>
      <vt:lpstr>Цель программы:</vt:lpstr>
      <vt:lpstr>Задачи программы:</vt:lpstr>
      <vt:lpstr>Презентация PowerPoint</vt:lpstr>
      <vt:lpstr>Формы методических встреч:</vt:lpstr>
      <vt:lpstr>Презентация PowerPoint</vt:lpstr>
      <vt:lpstr>Презентация PowerPoint</vt:lpstr>
      <vt:lpstr>Презентация PowerPoint</vt:lpstr>
      <vt:lpstr>Презентация PowerPoint</vt:lpstr>
      <vt:lpstr>Методическое сопровождение ПР любого уровня образования и направления деятельности</vt:lpstr>
      <vt:lpstr>ДОКЛАД «О деятельности постоянно действующего семинара «Ключевые аспекты формирования современной цифровой образовательной среды» в 2022-2023 учебном году»</vt:lpstr>
      <vt:lpstr>Презентация PowerPoint</vt:lpstr>
      <vt:lpstr>Презентация PowerPoint</vt:lpstr>
      <vt:lpstr>Презентация PowerPoint</vt:lpstr>
      <vt:lpstr>Благодарю за внимание!</vt:lpstr>
      <vt:lpstr>Методическое сопровождение психолого-педагогической деятельности</vt:lpstr>
      <vt:lpstr>ДОКЛАД «О деятельности опытно-педагогической площадки «Педкоррекция»  в 2022-2023 учебном году»</vt:lpstr>
      <vt:lpstr>Цель работы:</vt:lpstr>
      <vt:lpstr>Задачи:</vt:lpstr>
      <vt:lpstr>Модель формирования профессиональных компетенций  учителя коррекционных классов в рамках деятельности ОПП «Педкоррекция»</vt:lpstr>
      <vt:lpstr>Основные мероприятия ОПП «Педкоррекция»</vt:lpstr>
      <vt:lpstr>Основные мероприятия ОПП «Педкоррекция»</vt:lpstr>
      <vt:lpstr>Основные мероприятия ОПП «Педкоррекция»</vt:lpstr>
      <vt:lpstr>Результат деятельности ОПП «Педкоррекция»</vt:lpstr>
      <vt:lpstr>Презентация PowerPoint</vt:lpstr>
      <vt:lpstr>ДОКЛАД «О деятельности муниципальной рабочей группы «Организация взаимодействия узких специалистов» в 2022-2023 учебном году»</vt:lpstr>
      <vt:lpstr>ЦЕЛЬ ДЕЯТЕЛЬНОСТИ МРГ: </vt:lpstr>
      <vt:lpstr>ЗАДАЧИ ДЕЯТЕЛЬНОСТИ МРГ:</vt:lpstr>
      <vt:lpstr>ЦЕЛЕВАЯ АУДИТОРИЯ </vt:lpstr>
      <vt:lpstr> </vt:lpstr>
      <vt:lpstr>Организация психолого-педагогического сопровождения в соответствии с требованиями обновленных ФГОС в работе узких специалистов</vt:lpstr>
      <vt:lpstr>Эффективные современные  подходы и направления деятельности узких специалистов при работе с детьми с ОВЗ</vt:lpstr>
      <vt:lpstr>Деятельность психолого- педагогической службы в образовательной организации в условиях обновления содержания образования</vt:lpstr>
      <vt:lpstr>Фестиваль «Эффективные практики проектирования уроков и занятий узких специалистов в контексте требований обновленных ФГОС»</vt:lpstr>
      <vt:lpstr>Активность образовательных организаций</vt:lpstr>
      <vt:lpstr>Спасибо за внимание!</vt:lpstr>
      <vt:lpstr>За счет квалифицированных педагогических кадров</vt:lpstr>
      <vt:lpstr>ДОКЛАД «О деятельности постоянно действующего семинара «Школа молодого воспитателя»  в 2022-2023 учебном году»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ДОКЛАД «О деятельности постоянно действующего семинара «Школа молодого учителя»  в 2022-2023 учебном году»</vt:lpstr>
      <vt:lpstr>Презентация PowerPoint</vt:lpstr>
      <vt:lpstr>Презентация PowerPoint</vt:lpstr>
      <vt:lpstr>Презентация PowerPoint</vt:lpstr>
      <vt:lpstr>Презентация PowerPoint</vt:lpstr>
      <vt:lpstr>Реализация планирования</vt:lpstr>
      <vt:lpstr>Реализация планирования</vt:lpstr>
      <vt:lpstr>Реализация планирования</vt:lpstr>
      <vt:lpstr>Реализация планирования</vt:lpstr>
      <vt:lpstr>Реализация планирования</vt:lpstr>
      <vt:lpstr>Презентация PowerPoint</vt:lpstr>
      <vt:lpstr>Презентация PowerPoint</vt:lpstr>
      <vt:lpstr>Презентация PowerPoint</vt:lpstr>
      <vt:lpstr>               БЛАГОДАРЮ ЗА ВНИМАНИЕ! </vt:lpstr>
      <vt:lpstr>Муниципальная  методическая сеть</vt:lpstr>
      <vt:lpstr>В целях выявления результативности</vt:lpstr>
      <vt:lpstr>Подготовка и старт</vt:lpstr>
      <vt:lpstr>Приоритетные задачи</vt:lpstr>
      <vt:lpstr>Эпилог</vt:lpstr>
      <vt:lpstr>Презентация PowerPoint</vt:lpstr>
      <vt:lpstr>БЛИЦ-ПРЕЗЕНТАЦИЯ «О промежуточных результатах информационно-методического сопровождения введения федеральных образовательных программ»</vt:lpstr>
      <vt:lpstr>На уровне дошкольного образования</vt:lpstr>
      <vt:lpstr>На уровне общего образования</vt:lpstr>
      <vt:lpstr>Презентация PowerPoint</vt:lpstr>
      <vt:lpstr>СООБЩЕНИЕ-АНАЛИЗ «Об исполнении Плана муниципальных методических мероприятий, посвященных  200-летию со дня рождения К.Д. Ушинского,  в рамках Года педагога и наставника»</vt:lpstr>
      <vt:lpstr>Утвержден решением МЭМС - 22.12.2022г.</vt:lpstr>
      <vt:lpstr>Вне времени!</vt:lpstr>
      <vt:lpstr>Слово классика…</vt:lpstr>
      <vt:lpstr>Чтение, воспитывающее личность!</vt:lpstr>
      <vt:lpstr>Лучшая методическая разработка урока (занятия)  в аспекте ФГОС и в сфере дополнительного  образования и воспитания </vt:lpstr>
      <vt:lpstr>Перспективы реализации</vt:lpstr>
      <vt:lpstr>Презентация PowerPoint</vt:lpstr>
      <vt:lpstr>Расширенное заседание Муниципального экспертного методического совета  «О деятельности муниципальной методической службы в контексте реализации муниципальной методической темы  в 2022-2023 учебном году, приоритетных направлений системы образования  в 2023 году»</vt:lpstr>
      <vt:lpstr>Презентация PowerPoint</vt:lpstr>
    </vt:vector>
  </TitlesOfParts>
  <Company>RIMMC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Форматы и формы реализации муниципальной методической темы   «Повышение уровня профессиональной компетентности педагога в системе профориентации, профессионального и личностного самоопределения детей на разных  уровнях образования»  в 2020-2021 учебном году</dc:title>
  <dc:creator>Преподаватель</dc:creator>
  <cp:lastModifiedBy>User</cp:lastModifiedBy>
  <cp:revision>519</cp:revision>
  <cp:lastPrinted>2023-06-15T05:38:25Z</cp:lastPrinted>
  <dcterms:created xsi:type="dcterms:W3CDTF">2021-06-21T03:58:27Z</dcterms:created>
  <dcterms:modified xsi:type="dcterms:W3CDTF">2023-06-15T05:49:16Z</dcterms:modified>
</cp:coreProperties>
</file>