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87" r:id="rId6"/>
    <p:sldId id="259" r:id="rId7"/>
    <p:sldId id="288" r:id="rId8"/>
    <p:sldId id="260" r:id="rId9"/>
    <p:sldId id="261" r:id="rId10"/>
    <p:sldId id="262" r:id="rId11"/>
    <p:sldId id="289" r:id="rId12"/>
    <p:sldId id="263" r:id="rId13"/>
    <p:sldId id="290" r:id="rId14"/>
    <p:sldId id="291" r:id="rId15"/>
    <p:sldId id="292" r:id="rId16"/>
    <p:sldId id="266" r:id="rId17"/>
    <p:sldId id="267" r:id="rId18"/>
    <p:sldId id="268" r:id="rId19"/>
    <p:sldId id="293" r:id="rId20"/>
    <p:sldId id="269" r:id="rId21"/>
    <p:sldId id="294" r:id="rId22"/>
    <p:sldId id="286" r:id="rId23"/>
    <p:sldId id="271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FBA8CBA-0A59-40DE-9C68-B75F3591EA7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911F0-2030-473C-8371-C2E0B9A1AC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98E07D-C277-4AAE-A628-9502E0D7045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2FE3F7-9833-4FE1-B6AA-F37D382B69C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494C582-4476-4477-8BF9-14323B52D06E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4490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AF5989-591A-49A8-AD25-7AF9AE006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1871743-569D-471F-976D-910AEA33251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B5396A10-1CB3-4AB6-A80E-DDB7DE50CFE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20F70-CFEE-434D-872E-38B98F36585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7A786-83E0-472F-B47D-454658C6108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AA1D9-DAEC-43C4-A993-6A91F33D3C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7389F96-BC8A-42BF-8FD9-5820A06DB3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0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2406DC-808D-40B7-A4C3-BD15886EAD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11F7FC1-A9F7-4760-8D21-D68BB3DE1072}" type="slidenum">
              <a:t>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947381-8637-4360-98C8-DDD9011FCC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9FB2FC-B2D6-4CD1-83E8-E3F0570130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598E2D-AB0E-47F8-9840-FBBA4F8552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A7A22C-D631-4D53-8320-9A8C87C76052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86897-06A6-4497-A397-C470F3930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B3D7CF-91C0-40A3-A2A2-D169D0D4D6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8BB09-37A9-4928-A3BC-1880062E93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05E8F3-408E-41B1-A528-811AFF6602A4}" type="slidenum">
              <a:t>11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C73BCBF-9979-43D3-99A2-E6CD467A8A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549F8B-0BA9-4E49-B869-2A720FAE7A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8BB09-37A9-4928-A3BC-1880062E93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05E8F3-408E-41B1-A528-811AFF6602A4}" type="slidenum">
              <a:t>12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C73BCBF-9979-43D3-99A2-E6CD467A8A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549F8B-0BA9-4E49-B869-2A720FAE7A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8BB09-37A9-4928-A3BC-1880062E93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05E8F3-408E-41B1-A528-811AFF6602A4}" type="slidenum">
              <a:t>13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C73BCBF-9979-43D3-99A2-E6CD467A8A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549F8B-0BA9-4E49-B869-2A720FAE7A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598E2D-AB0E-47F8-9840-FBBA4F8552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C7A7A22C-D631-4D53-8320-9A8C87C76052}" type="slidenum">
              <a:rPr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86897-06A6-4497-A397-C470F3930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B3D7CF-91C0-40A3-A2A2-D169D0D4D6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5C91-C035-47C8-A167-302E10396D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2C66520-E1C4-460A-AFAA-DE774BDF278F}" type="slidenum">
              <a:t>15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51E61A-970F-4D0F-A444-57550A8074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E750EB-F69A-48E1-B0EB-C2AC7836D1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1DA390-334A-4304-924D-9AA5985E17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C85632-A2AE-4A59-B2B9-CD66FACC9F36}" type="slidenum">
              <a:t>16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6845660-F35D-4E91-8EBA-F7B9241322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703EAE-E5A7-4AFE-B73B-D224589520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3FA13-C296-4C92-A501-7BF947D62E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511077B-D730-486A-B47E-72A4CE4797A1}" type="slidenum">
              <a:t>17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166923-FF97-4696-8BCF-4E45A94079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C25761-F884-41E8-BF40-0004040322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598E2D-AB0E-47F8-9840-FBBA4F8552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C7A7A22C-D631-4D53-8320-9A8C87C76052}" type="slidenum">
              <a:rPr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86897-06A6-4497-A397-C470F3930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B3D7CF-91C0-40A3-A2A2-D169D0D4D6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84923-3DAA-4B14-9D97-9AE7B9C22D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3E2286-C6CE-410B-8A86-281B4FFAE7D8}" type="slidenum">
              <a:t>19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574CE-75C9-4F5C-84F3-E053DCDE76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D19ED38-695B-4659-93DD-90EE5C4D5D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B6D88-E054-4EB6-A208-9DD4DE76D1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E6A61B-EDEC-43B4-A250-2EBEFDBD3C70}" type="slidenum">
              <a:t>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F019C5B-1618-47C6-96F4-D763B21594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800E4E7-46E1-4D6B-9A93-DC95F377B1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598E2D-AB0E-47F8-9840-FBBA4F8552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C7A7A22C-D631-4D53-8320-9A8C87C76052}" type="slidenum">
              <a:rPr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86897-06A6-4497-A397-C470F3930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B3D7CF-91C0-40A3-A2A2-D169D0D4D6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B4D106-1188-4549-92CB-8F70D74019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2633CD-E383-4ECC-937A-93ADAAEB9E9C}" type="slidenum">
              <a:t>22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117E6B-F181-4016-BEB9-EFA107F26A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39C8DC-F532-4AE2-8D69-C88DDE1D4A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B9134-DE15-427B-8A6B-2E74576C11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F60E48-C8D4-4787-9BB9-865345CA6D1B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3C6CB91-A92C-47F0-B2ED-AB4B5AE9C5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DDD0DE-BFCB-40D8-BE23-A7E0BD5341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B9134-DE15-427B-8A6B-2E74576C11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F60E48-C8D4-4787-9BB9-865345CA6D1B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3C6CB91-A92C-47F0-B2ED-AB4B5AE9C5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DDD0DE-BFCB-40D8-BE23-A7E0BD5341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CA1F6-4364-4355-8951-597BCD9ED8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B362AE0-EF63-4FED-8C4A-A9CB097A3487}" type="slidenum"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D3C9F9-B41B-4074-B43B-1E94C0C336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CAE9B5-E42D-4DA1-A919-E17CAC96B0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CA1F6-4364-4355-8951-597BCD9ED8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B362AE0-EF63-4FED-8C4A-A9CB097A3487}" type="slidenum">
              <a:t>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D3C9F9-B41B-4074-B43B-1E94C0C336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CAE9B5-E42D-4DA1-A919-E17CAC96B0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A8E262-EF3B-48E2-853E-3443853155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C5AE650-BBDE-496F-A40B-D14C9B6A0C57}" type="slidenum"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E1B50B-9B75-48F4-B12D-F20E4CDB44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96C4D1-2CC3-4D23-97E3-F6BD17F027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3517-8379-4BB5-A026-3A84C326A2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F90A79-3329-4CC1-8FCA-F8BAF4177FC1}" type="slidenum">
              <a:t>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DAAEAA1-F447-4BB8-AFAE-B0FB550223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1871781-9A02-45A4-8F63-3E4970D0AD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598E2D-AB0E-47F8-9840-FBBA4F8552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A7A22C-D631-4D53-8320-9A8C87C76052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E86897-06A6-4497-A397-C470F3930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B3D7CF-91C0-40A3-A2A2-D169D0D4D6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00635-6A1E-44F6-A319-7A3888A64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7626D-28C8-4ED9-A2A9-E11F84869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34435-82C2-4E99-A087-F158A009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99F4D-E5F2-4A44-828A-36823AD5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EFB5-21B9-410B-B95F-122D4191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4034D1-5214-4B8E-B90F-37CD5503A0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8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20AA7-814A-4DBA-A67F-60DF4BF3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1802E-E34B-4D38-A1DB-D5C5DCA8F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46AA9-327A-4747-8F7B-F7B3DA7E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B2834-BD7F-4CA1-A91F-43F49F2F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4FB13-80AA-4209-9B44-4F8042ED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B2F530-7668-436B-A7DC-99FC6DFCD70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7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1FD1F4-294D-4CC2-AC30-31FAF88FC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E71BB1-27E7-4F3F-A993-0EDB38E2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0599C-A28D-48AF-999C-E0A84245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E53C5-1280-4056-97E7-B3F6493B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4A9FB-DE5B-421C-ADAD-CA7E6858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CEF61-9D7C-4380-8BA8-9539941C0E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7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A31E-4A57-44AC-882B-43EA6FA6B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4E29B9-4A2E-416C-AB10-CA80FAEC1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26F13-D27A-497E-A169-FD682F98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23FA9-A45C-401B-97B9-A8A72EAC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134DA-4953-4D11-9D9F-7BF66D26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C5B1B3-6EC5-4356-8BC3-D12D81FB247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6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6DE14-A685-43D7-AA88-1AB9E2B6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1CD40-F131-4296-8B59-CB098854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03484-72A5-4047-9C12-5525AC78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B7DAE-9E08-457D-AF71-E1966C3C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A65CA-3904-4D1D-B624-4ADB0688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49B683-4CAB-4FFC-BDBA-3DBBAECAE3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5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0B4D5-1BBD-42F7-BE6C-7A01DC2F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FFC3A-4C26-4560-BAB7-613360AAD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B2737-97A5-4FEA-80CC-19F39E1E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452B5-5F23-4E3D-ACF9-C9A39620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C6E88-CE6B-45E3-9880-DD3F4482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DFE7DA-B71E-4219-8644-FCA19DF98C9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9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F13F-E515-4F36-A213-44D0FFC8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B4844A-D720-4FC9-B06E-C691DEF8B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EB518-38A6-49E6-9BA4-CC3F96336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79715-8E3B-4A3C-A6E9-3617AB3D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BD290D-5F05-426B-AA73-24A8EF67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1E48B-ED55-4126-8E7E-5448F33F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B984EA-4A60-4BEA-89A1-51F4A370C24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9BA71-C42A-4794-B1C0-F5F24046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F39E9-669D-47DC-9815-5BBF849B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2DC773-E8D3-4899-9759-1D8E2BC16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C800E8-6F47-4E00-B62A-04901AD7B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91664D-3F03-46D6-BCE9-FC51276D5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9CDA1C-591D-4BB5-B142-8F13412D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EC1C3-778C-4E9C-8BEF-B1E06EA3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CEE2AE-8E9C-4403-B1BC-1AA2D448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DA9F43-AD7A-4C09-B729-88A2C8014E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2AFBE-D089-4ECB-895F-13AB2437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0EABCF-A453-4837-91BD-94A0F482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09C694-B773-4ABA-9424-DFE47BDA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8F3637-3452-4E1D-A1FE-2F304134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762C74-6B32-40DF-B0E0-BA86212EFF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9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FA7F7F-AFB4-4EC1-BB06-1953D20E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A2EF29-BEC8-4D9C-B8EF-F2B06CE9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5A5EB-361E-41DF-83A2-C84D7A72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14C8E7-BD2F-4D8E-939C-73529FEA9D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699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10899-AF67-45AD-980C-C65C779C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39A35-17ED-45B7-8681-7E8B12BC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EB4C-4442-4D45-8213-826D61274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4DB737-A2E2-49BC-AD95-4A32B3B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B673A-B47B-410B-805F-0F7147B6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236CB-A33A-470A-96D0-E7580384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CC3CEC-AAAA-4FA2-AD59-E7DD667162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1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AD682-5524-4C46-A56A-B45A552B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541B5-A19D-4B5B-9CC9-91B4F76B2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C14C8-B097-49E1-89BC-260D159C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83F29-D71E-470B-946F-F2CE459E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C87A3-55AA-45AB-91DA-B79F6140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CAD6C-9964-4AEE-A052-D55BFD5AF6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0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A8A8D-7DF8-4CF3-8FA3-22E3452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A48071-0B04-42C7-9697-7C655B003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66046-B39F-4A99-8517-BEC3ED9DA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9D4194-389C-473E-8B26-8FA8650F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2A521E-F76E-4C08-B2CE-9B7A0BF2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886A0-AA96-4794-99CA-AF748E70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8F40A-998C-41E2-A19E-F11A0CA071A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0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71A5-C8AD-4776-B21E-5AB3CCA4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901DD8-708C-48DD-B60F-072A58D74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29AAA-2D63-4DDF-8F8B-8374CF01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69D03-8C29-4BAC-820E-7D4475FE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299B8E-2A99-4733-BE56-0B00069B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F7EE5B-FE6A-40DF-9571-0CF3757A6B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E32720-6621-4BC4-B454-924DC9D52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143D37-A138-4E87-9405-E40D392B1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73352F-F35A-458C-8FDF-FBCA631A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7620FF-B057-4CFC-8B27-546BF0A9D73F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BCBFC-7568-4E55-9270-34F8BC2E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4648-7C16-4A15-979E-B4BD7E5C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71ACA-ABCB-4E58-B255-BDD825FAAD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45E9A-316E-4905-992A-140A0089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90A103-EF60-46BE-A7B0-844CD418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CA64E-7AF4-4FCF-94D6-3F84D286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42955-13B1-4733-9DC5-9ED93476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75648-630F-4FD9-98ED-F56756DB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2BFC30-E3C0-4AE4-B5D7-5FAB9C5D2E6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5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E61CE-5334-4A07-994A-858C4B88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0F039-815F-478E-B0D5-4BD0F7C6F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24DD91-F80E-4AC9-93B7-B956A36B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1D74B-4A5A-4EFC-97C7-5A26E0B8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F5D13B-6F2A-4533-8EC8-01A00CD9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F8180-5239-4E70-8568-663180F8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41EC0E-4010-4606-A784-48851EDFC3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0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A8FD3-8125-4BD6-A323-3E5492FE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5C80A-DA6E-40EA-ACFE-0517ADE9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2E7E6-8C9B-4344-8C79-F10F0902F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C21553-686C-4D6B-91AA-7C6C0AFF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BAE23C-07EF-4150-96FF-E055A1BDCE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98581C-5BEC-4F54-B9E0-6EB4A0D5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DD131E-3A2E-4785-8343-DC4FB8E0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713A84-BAEF-4EBF-B502-0B936AFC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28BC9E-A4FC-4F3E-ADF4-83F114D6C0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D4EDC-F4FE-4F57-B636-9724D337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446BBC-DDE4-4449-8D09-08E8C194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D74AFC-6F12-4356-BFE4-B0774546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B8E6E-C9F1-4DCD-8754-96802BF8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0B096E-B476-4BB2-919C-B32D608AAB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7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C973F9-D438-4214-AE56-9BFA634C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71BF79-BC6E-43D0-9BD8-CD0AF279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B80642-2D07-4ED4-8291-3ABE45CA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FCEF4A-EA4A-498D-BFE3-784D4F5703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87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3029-C128-4223-890E-CB10EB84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F12491-FBFB-4FC4-B290-569EEB28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3BE261-F125-4537-8B86-8AE0828E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27FB0-BA7A-4720-8D12-6E0C9265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063F93-B34C-4DA9-A312-7235FD11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9C0D61-9AFA-4946-9E72-1590ACBD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C79E41-8F44-4A5A-940F-25F5544706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5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890CE-819B-4A18-B247-B9B5572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D8A92-8280-471D-A9DA-46C80D9F2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77402-6D0E-4A13-BCCB-EBA60605B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9CAC95-04B5-4F29-AB80-A51E5E06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9E4523-3756-4497-8EA4-D454205D006B}" type="datetime1">
              <a:rPr lang="ru-RU" smtClean="0"/>
              <a:pPr lvl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0E681-AD68-4152-85EF-BDC76514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53B0E6-BECE-4BBC-BE62-CBA41116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F4DF6-BCF3-406C-88A6-01C86B4707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3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2AC03-0F15-4FD7-A75E-E5508872DB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EC47130-C670-4EF7-BFB3-140D2A543DD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69E4523-3756-4497-8EA4-D454205D006B}" type="datetime1">
              <a:rPr lang="ru-RU"/>
              <a:pPr lvl="0"/>
              <a:t>22.03.2023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8C30371-5F7C-4C7D-9E7C-CB8F0F2CBCE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AE5A477-614C-4335-840A-EE231B0BBE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1B17B33-76C0-4D20-96EE-F46D38F553FD}" type="slidenum">
              <a:t>‹#›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946919C-561D-4444-829C-AC5E4C32D2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78806-6C03-4C92-B1EB-B782635297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DA1B555-0638-4C7C-BB24-CDEDC66E98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DF0A-284D-4D71-9324-576F487061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17620FF-B057-4CFC-8B27-546BF0A9D73F}" type="datetime1">
              <a:rPr lang="ru-RU"/>
              <a:pPr lvl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2E06A-8FD6-4250-B743-BED53DAB406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14A07-B777-4F51-9B1C-F04BEECBBD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E397E42-C734-4DB2-9B33-3F3756F30BD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22985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1;&#1072;&#1090;&#1080;&#1085;&#1089;&#1082;&#1080;&#1081;_&#1103;&#1079;&#1099;&#1082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95AA3-BFE1-4E58-B87A-A0C9BAE492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40" y="1549667"/>
            <a:ext cx="8640720" cy="3103331"/>
          </a:xfrm>
        </p:spPr>
        <p:txBody>
          <a:bodyPr/>
          <a:lstStyle/>
          <a:p>
            <a:pPr lvl="0"/>
            <a:br>
              <a:rPr lang="ru-RU" b="1" dirty="0">
                <a:latin typeface="Arial" pitchFamily="34"/>
                <a:cs typeface="Arial" pitchFamily="34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муниципального конкурса «Учитель года-2023»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 и перспективы проведения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 в 2024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C56D5A-ACD1-4EA3-B912-4823FB676C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63520" y="5589360"/>
            <a:ext cx="4128840" cy="942480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r">
              <a:spcAft>
                <a:spcPts val="0"/>
              </a:spcAft>
            </a:pPr>
            <a:r>
              <a:rPr lang="ru-RU" sz="1600" b="1" dirty="0">
                <a:latin typeface="Times New Roman" pitchFamily="18"/>
                <a:cs typeface="Times New Roman" pitchFamily="18"/>
              </a:rPr>
              <a:t>Звягина Евгения Сергеевна,</a:t>
            </a:r>
          </a:p>
          <a:p>
            <a:pPr lvl="0" algn="r">
              <a:spcAft>
                <a:spcPts val="0"/>
              </a:spcAft>
            </a:pPr>
            <a:r>
              <a:rPr lang="ru-RU" sz="1600" b="1" dirty="0">
                <a:latin typeface="Times New Roman" pitchFamily="18"/>
                <a:cs typeface="Times New Roman" pitchFamily="18"/>
              </a:rPr>
              <a:t>заместитель директора МАУ «ЦРО»</a:t>
            </a:r>
          </a:p>
          <a:p>
            <a:pPr lvl="0" algn="r">
              <a:spcAft>
                <a:spcPts val="0"/>
              </a:spcAft>
            </a:pPr>
            <a:r>
              <a:rPr lang="ru-RU" sz="1600" b="1" dirty="0">
                <a:latin typeface="Times New Roman" pitchFamily="18"/>
                <a:cs typeface="Times New Roman" pitchFamily="18"/>
              </a:rPr>
              <a:t>22 марта 2023 года</a:t>
            </a:r>
          </a:p>
          <a:p>
            <a:pPr lvl="0" algn="ctr">
              <a:spcAft>
                <a:spcPts val="0"/>
              </a:spcAft>
            </a:pPr>
            <a:endParaRPr lang="ru-RU" sz="16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2126E6-3637-4A69-A53D-1A3509F6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14800" y="142920"/>
            <a:ext cx="2596320" cy="192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79B22-868A-4B4E-8CB0-28A692039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0278" y="188640"/>
            <a:ext cx="7666162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видеовизитки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«Моя профессиональная позиция»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BDD19-021B-460F-BCB3-F4FC007DB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53" y="1057319"/>
            <a:ext cx="8670663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Рекомендации жюри</a:t>
            </a:r>
          </a:p>
          <a:p>
            <a:pPr lvl="0">
              <a:spcBef>
                <a:spcPts val="638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1. Доработать критерии оценки:</a:t>
            </a:r>
          </a:p>
          <a:p>
            <a:pPr marL="457200" lvl="0" indent="-457200">
              <a:spcBef>
                <a:spcPts val="638"/>
              </a:spcBef>
              <a:spcAft>
                <a:spcPts val="1200"/>
              </a:spcAft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указать комментарии к каждому критерию;</a:t>
            </a:r>
          </a:p>
          <a:p>
            <a:pPr marL="457200" lvl="0" indent="-457200">
              <a:spcBef>
                <a:spcPts val="638"/>
              </a:spcBef>
              <a:spcAft>
                <a:spcPts val="1200"/>
              </a:spcAft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критерий «Соответствие содержания заявленному девизу конкурса» включить отдельным критерием, исключив из общего критерия 6;</a:t>
            </a:r>
          </a:p>
          <a:p>
            <a:pPr marL="457200" lvl="0" indent="-457200">
              <a:spcBef>
                <a:spcPts val="638"/>
              </a:spcBef>
              <a:spcAft>
                <a:spcPts val="1200"/>
              </a:spcAft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включить критерии оценки: «Соответствие структуре питча», «Соблюдение регламента», «Техническая грамотность: смена планов, графические эффекты, переходы, музыкальное сопровождение, качество изображения и звука».</a:t>
            </a:r>
          </a:p>
          <a:p>
            <a:pPr lvl="0">
              <a:spcBef>
                <a:spcPts val="638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2. Сохранить рекомендации подготовки содержания самопрезентации, согласно структуре питча. </a:t>
            </a:r>
          </a:p>
          <a:p>
            <a:pPr lvl="0">
              <a:spcBef>
                <a:spcPts val="638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3. Организовать предоставление печатного варианта сценария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видеовизитки</a:t>
            </a: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членам жюри.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AA4514-49B9-4578-8CB1-43B4586E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6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тоги испытания&#10;«Блиц-выступление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FE97C-4B0C-48F9-AAF2-9E5D9CF25B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88640"/>
            <a:ext cx="8229240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«Педагогическое многоборье»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7AE25-6382-49E7-B9C9-2C3726FC95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092530"/>
            <a:ext cx="8229240" cy="5576470"/>
          </a:xfrm>
        </p:spPr>
        <p:txBody>
          <a:bodyPr/>
          <a:lstStyle/>
          <a:p>
            <a:pPr lvl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Педагогический спич  </a:t>
            </a:r>
          </a:p>
          <a:p>
            <a:pPr lvl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«Мое послание педагогическому сообществу»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AEE13E-5B5D-4AB3-AD53-74AA316CB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02411"/>
              </p:ext>
            </p:extLst>
          </p:nvPr>
        </p:nvGraphicFramePr>
        <p:xfrm>
          <a:off x="611640" y="1988999"/>
          <a:ext cx="7920360" cy="4749456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848733835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4145127068"/>
                    </a:ext>
                  </a:extLst>
                </a:gridCol>
              </a:tblGrid>
              <a:tr h="3776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требования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2699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Глубина понимания современных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тенденций и стратегий развития сферы образования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Понимание выражено 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общо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, не конкретизировано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04416"/>
                  </a:ext>
                </a:extLst>
              </a:tr>
              <a:tr h="836136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Оригинальность, неординарность суждений.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Соответствие содержания (элементов) заявленному девизу конкурса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Суждения шаблонны, наблюдается использование информации из сети Интернет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76805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Логичность, обоснованность суждений, способность к рефлексии собственной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педагогической деятельности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Рефлексия не наблюдается, представлен отчет о деятельности с перечислением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94314"/>
                  </a:ext>
                </a:extLst>
              </a:tr>
              <a:tr h="364573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Умение удерживать внимание аудитории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Умение выражено слабо, наблюдается чтение текста, несоответствие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содержания посланию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08372"/>
                  </a:ext>
                </a:extLst>
              </a:tr>
              <a:tr h="106523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Общая культура (речь,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манера поведения, внешний вид) и профессиональная эрудиция, способность к обобщению собственного опыта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016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4B81BFC-8A76-4090-936A-6AE7CE2555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FE97C-4B0C-48F9-AAF2-9E5D9CF25B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88640"/>
            <a:ext cx="8229240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«Педагогическое многоборье»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7AE25-6382-49E7-B9C9-2C3726FC95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Видеокейс</a:t>
            </a:r>
            <a:r>
              <a:rPr lang="ru-RU" sz="2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 проблемных ситуаций </a:t>
            </a:r>
          </a:p>
          <a:p>
            <a:pPr lvl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воспитания и развития ребенка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AEE13E-5B5D-4AB3-AD53-74AA316CB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15691"/>
              </p:ext>
            </p:extLst>
          </p:nvPr>
        </p:nvGraphicFramePr>
        <p:xfrm>
          <a:off x="647266" y="2095877"/>
          <a:ext cx="7920360" cy="4593120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848733835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4145127068"/>
                    </a:ext>
                  </a:extLst>
                </a:gridCol>
              </a:tblGrid>
              <a:tr h="3776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требования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2699"/>
                  </a:ext>
                </a:extLst>
              </a:tr>
              <a:tr h="50719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Умение анализировать ситуацию и формулировать проблему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Умение выражено в части анализа ситуации, но не в части формулировки проблемы (формулировка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проблемы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 типу цели)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04416"/>
                  </a:ext>
                </a:extLst>
              </a:tr>
              <a:tr h="106271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Целесообразность и точность предложенного решения проблемы с учетом специфики собственной профессиональной деятельности.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Соответствие содержания (элементов) заявленному девизу конкурса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Отсутствие точности, решение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сформулировано </a:t>
                      </a:r>
                      <a:r>
                        <a:rPr lang="ru-RU" sz="1400" b="0" i="0" u="none" strike="noStrike" kern="1200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общо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, не конкретизировано, представлен некоторый отчет о профессиональной деятельности или перечислена деятельность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76805"/>
                  </a:ext>
                </a:extLst>
              </a:tr>
              <a:tr h="528961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Умение определить риски предлагаемого решения и ресурсы их преодоления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Риски не определены, ресурсы не названы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94314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Логичность, структурированность,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обоснованность суждений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Слабо выражена,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т.к. не все структурные компоненты схемы анализа представлены и раскрыты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08372"/>
                  </a:ext>
                </a:extLst>
              </a:tr>
              <a:tr h="106523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Общая культура (речь, манера поведения, внешний вид) и профессиональная эрудиция, способность к обобщению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собственного опыта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016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4B81BFC-8A76-4090-936A-6AE7CE2555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22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FE97C-4B0C-48F9-AAF2-9E5D9CF25B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88640"/>
            <a:ext cx="8229240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«Педагогическое многоборье»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7AE25-6382-49E7-B9C9-2C3726FC95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Профессиональный диалог с педагогом-наставником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AEE13E-5B5D-4AB3-AD53-74AA316CB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50333"/>
              </p:ext>
            </p:extLst>
          </p:nvPr>
        </p:nvGraphicFramePr>
        <p:xfrm>
          <a:off x="623515" y="1787119"/>
          <a:ext cx="7920360" cy="4736280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848733835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4145127068"/>
                    </a:ext>
                  </a:extLst>
                </a:gridCol>
              </a:tblGrid>
              <a:tr h="3776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требования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2699"/>
                  </a:ext>
                </a:extLst>
              </a:tr>
              <a:tr h="50719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Глубина понимания современных тенденций и стратегий развития сферы образования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Понимание выражено 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общо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, не конкретизировано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04416"/>
                  </a:ext>
                </a:extLst>
              </a:tr>
              <a:tr h="582796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Владение риторическими навыками публичной деловой речи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Наблюдается: чувство аудитории,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ответы на вопросы</a:t>
                      </a:r>
                    </a:p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 наблюдается: отбор необходимых характеристик, убедительность в изложении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76805"/>
                  </a:ext>
                </a:extLst>
              </a:tr>
              <a:tr h="528961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Логичность, обоснованность публичной деловой речи. Соответствие содержания (элементов) заявленному девизу конкурса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Выражены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слабо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94314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Способность к обобщению опыта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Выражено на языке обывателя, отсутствует педагогическая терминология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08372"/>
                  </a:ext>
                </a:extLst>
              </a:tr>
              <a:tr h="752895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Общая культура и деловая этика (речь, манера поведения, внешний вид) и профессиональная эрудиция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016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4B81BFC-8A76-4090-936A-6AE7CE2555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79B22-868A-4B4E-8CB0-28A692039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0278" y="188640"/>
            <a:ext cx="7666162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«Педагогическое многоборье»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BDD19-021B-460F-BCB3-F4FC007DB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Рекомендации жюри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1. Исключить подготовку к педагогическому спичу заранее, провести спич в день испытания.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2. Строго следить за регламентом выступлений, включить в процедуру проведения перерывы между выступлениями.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3. Провести детальный инструктаж с педагогами-наставниками в части подготовки нескольких вопросов к участникам (не одного вопроса), формулировки вопросов с учетом критериев оценки.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4. Усилить методическое сопровождение участников в рамках ПДС по подготовке к конкурсу «Учитель года» при решении о проведении испытания в 2024 году.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AA4514-49B9-4578-8CB1-43B4586E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18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тоги испытания&#10;«Видеозанятие с детьми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51532-3B81-4F6C-A1D6-611332FDBF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3012"/>
            <a:ext cx="8229240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«Занятие»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1801C-8AEE-4EB1-9B4A-739C5BF603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7819FD7-24FD-43E8-A06F-9363C36A7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27868"/>
              </p:ext>
            </p:extLst>
          </p:nvPr>
        </p:nvGraphicFramePr>
        <p:xfrm>
          <a:off x="611640" y="1450323"/>
          <a:ext cx="7920360" cy="4760197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123353321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876349263"/>
                    </a:ext>
                  </a:extLst>
                </a:gridCol>
              </a:tblGrid>
              <a:tr h="31176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 требования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62401"/>
                  </a:ext>
                </a:extLst>
              </a:tr>
              <a:tr h="4622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Обоснованность, реальность, конкретность и измеримость целей совместной деятельности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Отсутствие целеполагания как этапа деятельности, несоответствие цели, указанной в ТК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и 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реализуемой в ходе совместной деятельности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96103"/>
                  </a:ext>
                </a:extLst>
              </a:tr>
              <a:tr h="69912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Адекватность поставленной цели предлагаемому содержанию, используемым методам и приемам, их соответствие заявленному возрасту детей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Несоотнесение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методов и приемов цели занятия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60333"/>
                  </a:ext>
                </a:extLst>
              </a:tr>
              <a:tr h="11732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Умение заинтересовать группу детей выбранным содержанием  и поддерживать их интерес на протяжении всей совместной деятельности. Организация взаимодействия детей группы, адекватность стиля взаимодействия с ними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Отсутствие некоторой целесообразности деления детей на группы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и приемов деления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02825"/>
                  </a:ext>
                </a:extLst>
              </a:tr>
              <a:tr h="6012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Адекватное реагирование на возникающие ситуации, способность к экспромту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87626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A5145217-13C2-4A24-B4FE-D3B0A05F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2F465-E20E-4266-96BD-6EDCBCE089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33276"/>
            <a:ext cx="8229240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«Занятие»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F6BE0-C5CE-41B8-8478-D41DEA01C5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75CB14A-9A0B-40ED-B3F5-DCDF6D7E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64984"/>
              </p:ext>
            </p:extLst>
          </p:nvPr>
        </p:nvGraphicFramePr>
        <p:xfrm>
          <a:off x="583200" y="1647000"/>
          <a:ext cx="7920360" cy="3863912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830069206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591207618"/>
                    </a:ext>
                  </a:extLst>
                </a:gridCol>
              </a:tblGrid>
              <a:tr h="31176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требований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28991"/>
                  </a:ext>
                </a:extLst>
              </a:tr>
              <a:tr h="11732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Оригинальность организации и выбора содержания совместной деятельности, соответствие организационной формы сущностным характеристикам совместной деятельности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Несоответствие предложенных заданий возрасту детей (упрощение); использование репродуктивных приемов работы; использование рефлексии </a:t>
                      </a:r>
                      <a:r>
                        <a:rPr lang="ru-RU" sz="16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недеятельностного</a:t>
                      </a: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типа</a:t>
                      </a:r>
                    </a:p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33695"/>
                  </a:ext>
                </a:extLst>
              </a:tr>
              <a:tr h="52307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Соответствие содержания (элементов) заявленному девизу конкурса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09140"/>
                  </a:ext>
                </a:extLst>
              </a:tr>
              <a:tr h="9374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Общая культура (речь, манера поведения, внешний вид), профессиональная эрудиция, способность к обобщению собственного опыта, способность к импровизации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Высокая степень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разговорной речи (просторечных слов) с нарушениями норм орфоэпии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4369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34AC9BF-4A7C-4782-A09F-B8B5D165F9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DE282-9D99-43BE-A257-0A5C4090A1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53640"/>
            <a:ext cx="8229240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 «Урок»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EB79E-DCB4-47FB-96FA-C83964B43C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7FF4657-D8E3-4436-9B2F-052B9EDCB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07175"/>
              </p:ext>
            </p:extLst>
          </p:nvPr>
        </p:nvGraphicFramePr>
        <p:xfrm>
          <a:off x="611640" y="576000"/>
          <a:ext cx="7920360" cy="6155149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31604971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3135477718"/>
                    </a:ext>
                  </a:extLst>
                </a:gridCol>
              </a:tblGrid>
              <a:tr h="3326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 требований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94311"/>
                  </a:ext>
                </a:extLst>
              </a:tr>
              <a:tr h="350144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Актуальность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74781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Новизна подходов (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инновационность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19075"/>
                  </a:ext>
                </a:extLst>
              </a:tr>
              <a:tr h="368136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Творчество (креативность)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69321"/>
                  </a:ext>
                </a:extLst>
              </a:tr>
              <a:tr h="1199407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Методическое мастерство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Отсутствие некоторой целесообразности деления детей на группы и приемов деления; четкого инструктажа, отслеживания времени выполнения заданий,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приемов проверки и наблюдения над предметным материалом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2834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Корректность и адекватность содержания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55087"/>
                  </a:ext>
                </a:extLst>
              </a:tr>
              <a:tr h="5328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Коммуникация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Несвободное положение педагога в пространстве класса, постоянное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использование записей и нахождение за техническими устройствами или у технических устройств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60148"/>
                  </a:ext>
                </a:extLst>
              </a:tr>
              <a:tr h="39703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Доброжелательная      атмосфера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Наблюдается, но без применения новейших приемов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похвалы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79878"/>
                  </a:ext>
                </a:extLst>
              </a:tr>
              <a:tr h="368135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Личность учителя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 заданная модель поведения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60221"/>
                  </a:ext>
                </a:extLst>
              </a:tr>
              <a:tr h="5464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Рефлексивность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и оценивание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Результативность урока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Слабо представлены приемы рефлексии 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деятельностного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типа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66040"/>
                  </a:ext>
                </a:extLst>
              </a:tr>
              <a:tr h="5464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8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Общая культура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Высокая степень разговорной речи (просторечных слов) с нарушениями норм орфоэпии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103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79B22-868A-4B4E-8CB0-28A692039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0278" y="188640"/>
            <a:ext cx="7666162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«Занятие» и «Урок»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BDD19-021B-460F-BCB3-F4FC007DB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Рекомендации жюри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Усилить методическое сопровождение участников в рамках ПДС по подготовке к конкурсу «Учитель года» при решении о проведении испытания в 2024 году  части обучения приемам: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целеполагания;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деления детей на группы;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проверки выполненных заданий;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наблюдения за предметным материалом;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оценки деятельности;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рефлексии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деятельностного</a:t>
            </a:r>
            <a:r>
              <a:rPr lang="ru-RU" sz="20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типа.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AA4514-49B9-4578-8CB1-43B4586E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76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тоги испытания&#10;«Мастер-класс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799B8-8CC7-4DE7-95FB-D41232553C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8778" y="327961"/>
            <a:ext cx="7627661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 «Мастер-класс»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EAF9F-B6BA-4CC1-8273-1CA6E2FB2E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71F21B0-4E1B-47B8-963E-BA89F551D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06505"/>
              </p:ext>
            </p:extLst>
          </p:nvPr>
        </p:nvGraphicFramePr>
        <p:xfrm>
          <a:off x="481011" y="1292103"/>
          <a:ext cx="8081098" cy="5391294"/>
        </p:xfrm>
        <a:graphic>
          <a:graphicData uri="http://schemas.openxmlformats.org/drawingml/2006/table">
            <a:tbl>
              <a:tblPr/>
              <a:tblGrid>
                <a:gridCol w="4040733">
                  <a:extLst>
                    <a:ext uri="{9D8B030D-6E8A-4147-A177-3AD203B41FA5}">
                      <a16:colId xmlns:a16="http://schemas.microsoft.com/office/drawing/2014/main" val="2511813882"/>
                    </a:ext>
                  </a:extLst>
                </a:gridCol>
                <a:gridCol w="4040365">
                  <a:extLst>
                    <a:ext uri="{9D8B030D-6E8A-4147-A177-3AD203B41FA5}">
                      <a16:colId xmlns:a16="http://schemas.microsoft.com/office/drawing/2014/main" val="4207330331"/>
                    </a:ext>
                  </a:extLst>
                </a:gridCol>
              </a:tblGrid>
              <a:tr h="322151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 (</a:t>
                      </a:r>
                      <a:r>
                        <a:rPr lang="ru-RU" sz="1400" b="0" i="0" u="none" strike="noStrike" kern="1200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критериальный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подход)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критерия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39855"/>
                  </a:ext>
                </a:extLst>
              </a:tr>
              <a:tr h="529983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Сформированность основной идеи педагогического опыта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Наблюдается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44887"/>
                  </a:ext>
                </a:extLst>
              </a:tr>
              <a:tr h="73403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Актуальность и научность содержания, соответствие основной идеи опыта современным тенденциям развития образования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>
                          <a:latin typeface="Times New Roman" pitchFamily="18"/>
                        </a:defRPr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Отсутствие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 реализации заявленной темы мастер-класса, в </a:t>
                      </a:r>
                      <a:r>
                        <a:rPr lang="ru-RU" sz="1400" b="0" i="0" u="none" strike="noStrike" kern="1200" baseline="0" dirty="0" err="1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т.ч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. содержания ее научности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42406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Практическая ценность демонстрируемого опыта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>
                          <a:latin typeface="Times New Roman" pitchFamily="18"/>
                        </a:defRPr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Отсутствие универсальности и должной практико—ориентированности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демонстрируемых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 приемов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15349"/>
                  </a:ext>
                </a:extLst>
              </a:tr>
              <a:tr h="49068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Соответствие содержания (элементов) заявленному девизу конкурса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>
                          <a:latin typeface="Times New Roman" pitchFamily="18"/>
                        </a:defRPr>
                      </a:pP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23642"/>
                  </a:ext>
                </a:extLst>
              </a:tr>
              <a:tr h="733938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Наличие приемов интерактивного обучения, в т.ч. обратной связи в работе с участниками мастер-класса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>
                          <a:latin typeface="Times New Roman" pitchFamily="18"/>
                        </a:defRPr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Отсутствие понимания имитации деятельности (переноса деятельности с детьми)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 на взрослых участников 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8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Результативность, продуктивность. Использование диагностических процедур в оценке личных достижений участников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>
                          <a:latin typeface="Times New Roman" pitchFamily="18"/>
                        </a:defRPr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Microsoft YaHei" pitchFamily="2"/>
                          <a:cs typeface="Arial" pitchFamily="2"/>
                        </a:rPr>
                        <a:t>Наблюдается частичная разработка продукта деятельности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8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99"/>
                        </a:spcAft>
                        <a:buNone/>
                        <a:tabLst/>
                        <a:defRPr sz="1800"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Общая культура (речь, манера поведения, внешний вид), профессиональная эрудиция, способность к обобщению собственного опыта, способность к импровизации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>
                          <a:latin typeface="Times New Roman" pitchFamily="18"/>
                        </a:defRPr>
                      </a:pP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629F6BC-D0CF-4A3C-85D5-17DFDE05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8DC74-4B18-4A6B-9073-CB8EB9994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algn="l"/>
            <a:endParaRPr lang="ru-RU" sz="18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EE60F-853E-423D-B379-132C756A16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ru-RU"/>
              <a:t>Скрин из страницы вк учитель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827F5-BBB8-4545-96B0-55E879C3F552}"/>
              </a:ext>
            </a:extLst>
          </p:cNvPr>
          <p:cNvSpPr txBox="1"/>
          <p:nvPr/>
        </p:nvSpPr>
        <p:spPr>
          <a:xfrm>
            <a:off x="457200" y="77688"/>
            <a:ext cx="8258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пространство конкурса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47729-9891-4AA9-A7B7-2C13287E979E}"/>
              </a:ext>
            </a:extLst>
          </p:cNvPr>
          <p:cNvSpPr txBox="1"/>
          <p:nvPr/>
        </p:nvSpPr>
        <p:spPr>
          <a:xfrm>
            <a:off x="457200" y="6257092"/>
            <a:ext cx="800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https://vk.com/club202298550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" y="111610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79B22-868A-4B4E-8CB0-28A692039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0278" y="188640"/>
            <a:ext cx="7666162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испытания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«Мастер-класс»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BDD19-021B-460F-BCB3-F4FC007DB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Рекомендации жюри</a:t>
            </a:r>
          </a:p>
          <a:p>
            <a:pPr lvl="0">
              <a:spcBef>
                <a:spcPts val="638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Усилить методическое сопровождение участников в рамках ПДС по подготовке к конкурсу «Учитель года» при решении о проведении испытания в 2024 году  части обучения приемам: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подготовки продукта деятельности;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оценки деятельности;</a:t>
            </a:r>
          </a:p>
          <a:p>
            <a:pPr marL="342900" lvl="0" indent="-342900">
              <a:spcBef>
                <a:spcPts val="638"/>
              </a:spcBef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рефлексии деятельности.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AA4514-49B9-4578-8CB1-43B4586E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3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21F134-C6EA-4C52-8501-2EB6B59B2E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6258F2-C7AB-472B-88E6-4D4B474AE7FA}"/>
              </a:ext>
            </a:extLst>
          </p:cNvPr>
          <p:cNvSpPr txBox="1"/>
          <p:nvPr/>
        </p:nvSpPr>
        <p:spPr>
          <a:xfrm>
            <a:off x="1607494" y="110982"/>
            <a:ext cx="6959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отборочного этапа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«Учитель-Профи» – 24.03.2023 года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" y="2282292"/>
            <a:ext cx="2181908" cy="34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63" y="2282292"/>
            <a:ext cx="2211222" cy="34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39" y="2282292"/>
            <a:ext cx="2135286" cy="34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35" y="2282292"/>
            <a:ext cx="2019962" cy="34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2343" y="1853536"/>
            <a:ext cx="164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sz="1600"/>
            </a:pPr>
            <a:r>
              <a:rPr lang="ru-RU" sz="1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«Педагог дошкольного</a:t>
            </a:r>
          </a:p>
          <a:p>
            <a:pPr lvl="0" algn="ctr" hangingPunct="0">
              <a:defRPr sz="1600"/>
            </a:pPr>
            <a:r>
              <a:rPr lang="ru-RU" sz="1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образования»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3139" y="5732348"/>
            <a:ext cx="1892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Анисимова Оксана Витальевна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воспитатель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МАОУ «СОШ №10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92498" y="1843934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sz="1600"/>
            </a:pPr>
            <a:r>
              <a:rPr lang="ru-RU" sz="1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«Специалист в области </a:t>
            </a:r>
          </a:p>
          <a:p>
            <a:pPr lvl="0" algn="ctr" hangingPunct="0">
              <a:defRPr sz="1600"/>
            </a:pPr>
            <a:r>
              <a:rPr lang="ru-RU" sz="1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воспитания»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41389" y="5732348"/>
            <a:ext cx="16241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Семенцова Екатерина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Николаевна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советник директора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воспитанию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МАОУ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«Комсомольская СОШ»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9275" y="1843934"/>
            <a:ext cx="13853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0">
              <a:defRPr sz="1600"/>
            </a:pPr>
            <a:r>
              <a:rPr lang="ru-RU" sz="1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«Первый учитель»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60409" y="5745546"/>
            <a:ext cx="190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Сахарова Светлана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Юрьевна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начальных классов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МАОУ «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Неволинская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ООШ»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1C262C-8B11-C6D3-AC88-FD35612ADD99}"/>
              </a:ext>
            </a:extLst>
          </p:cNvPr>
          <p:cNvSpPr/>
          <p:nvPr/>
        </p:nvSpPr>
        <p:spPr>
          <a:xfrm>
            <a:off x="6823649" y="1853536"/>
            <a:ext cx="2320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defRPr sz="1600"/>
            </a:pPr>
            <a:r>
              <a:rPr lang="ru-RU" sz="1000" b="1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«Педагог дополнительного образования»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8758C-A122-9DC4-B27C-FA171C8A7448}"/>
              </a:ext>
            </a:extLst>
          </p:cNvPr>
          <p:cNvSpPr txBox="1"/>
          <p:nvPr/>
        </p:nvSpPr>
        <p:spPr>
          <a:xfrm>
            <a:off x="7029035" y="5734365"/>
            <a:ext cx="19944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Черных Татьяна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Анатольевна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МАУДО «ЦДОД «Дар»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77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A6D68-315B-4E5B-9417-32E3C2801E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endParaRPr lang="ru-RU" sz="180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C46B0F7-236F-4887-BB47-AFE2130E4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357280"/>
            <a:ext cx="8229240" cy="400032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Благодарю за внимание!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108D41-28B3-454F-93D0-6F816B94F9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14800" y="142920"/>
            <a:ext cx="2596320" cy="192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География номинации&#10;«Педагог дошкольного образования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2BD76-83C6-4D7E-9C66-ABB43CF039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216000"/>
            <a:ext cx="8229240" cy="796680"/>
          </a:xfrm>
        </p:spPr>
        <p:txBody>
          <a:bodyPr/>
          <a:lstStyle/>
          <a:p>
            <a:pPr lvl="0"/>
            <a:r>
              <a:rPr lang="ru-RU" b="1" dirty="0">
                <a:latin typeface="Arial" pitchFamily="34"/>
                <a:cs typeface="Arial" pitchFamily="34"/>
              </a:rPr>
              <a:t>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География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CD197-0748-4A38-81AB-5A462DEAB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F78E92-D7F4-4D80-9181-672ED59A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40400"/>
            <a:ext cx="1512000" cy="108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77214F7-454F-4DC6-AF5F-55331461A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8115"/>
              </p:ext>
            </p:extLst>
          </p:nvPr>
        </p:nvGraphicFramePr>
        <p:xfrm>
          <a:off x="288000" y="1403792"/>
          <a:ext cx="8632794" cy="5364480"/>
        </p:xfrm>
        <a:graphic>
          <a:graphicData uri="http://schemas.openxmlformats.org/drawingml/2006/table">
            <a:tbl>
              <a:tblPr firstRow="1" bandRow="1"/>
              <a:tblGrid>
                <a:gridCol w="1399728">
                  <a:extLst>
                    <a:ext uri="{9D8B030D-6E8A-4147-A177-3AD203B41FA5}">
                      <a16:colId xmlns:a16="http://schemas.microsoft.com/office/drawing/2014/main" val="1494610114"/>
                    </a:ext>
                  </a:extLst>
                </a:gridCol>
                <a:gridCol w="1316729">
                  <a:extLst>
                    <a:ext uri="{9D8B030D-6E8A-4147-A177-3AD203B41FA5}">
                      <a16:colId xmlns:a16="http://schemas.microsoft.com/office/drawing/2014/main" val="3048609227"/>
                    </a:ext>
                  </a:extLst>
                </a:gridCol>
                <a:gridCol w="1543792">
                  <a:extLst>
                    <a:ext uri="{9D8B030D-6E8A-4147-A177-3AD203B41FA5}">
                      <a16:colId xmlns:a16="http://schemas.microsoft.com/office/drawing/2014/main" val="4156778038"/>
                    </a:ext>
                  </a:extLst>
                </a:gridCol>
                <a:gridCol w="1338663">
                  <a:extLst>
                    <a:ext uri="{9D8B030D-6E8A-4147-A177-3AD203B41FA5}">
                      <a16:colId xmlns:a16="http://schemas.microsoft.com/office/drawing/2014/main" val="3049565509"/>
                    </a:ext>
                  </a:extLst>
                </a:gridCol>
                <a:gridCol w="1606418">
                  <a:extLst>
                    <a:ext uri="{9D8B030D-6E8A-4147-A177-3AD203B41FA5}">
                      <a16:colId xmlns:a16="http://schemas.microsoft.com/office/drawing/2014/main" val="1204511991"/>
                    </a:ext>
                  </a:extLst>
                </a:gridCol>
                <a:gridCol w="1427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48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Педагог дошкольного образования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Учитель общего образования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Педагогический дебют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Специалист в области воспитания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Специалист в области психологии и коррекционного образования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Педагог-наставник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41912"/>
                  </a:ext>
                </a:extLst>
              </a:tr>
              <a:tr h="5112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Количество участников: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2022 - 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2023 - 7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Количество участников: 2022 –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2023 - 7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Количество участников: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 –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2023 - 8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Количество участников: 2022 –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2023 - 7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Количество участников - 3</a:t>
                      </a:r>
                      <a:endParaRPr lang="ru-RU" sz="1400" b="1" i="0" u="none" strike="noStrike" kern="12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75407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Возраст участников: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27-50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29-50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Возраст участников: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29-53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24 - 40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Возраст участников: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22-43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21 - 39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Возраст участников: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24-48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31 - 53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Возраст участников –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21-49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Возраст участников –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30-52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22040"/>
                  </a:ext>
                </a:extLst>
              </a:tr>
              <a:tr h="4647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Педстаж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5-30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6-30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Педстаж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5-33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3-18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Педстаж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1-4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4 мес.-3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Педстаж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8-30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– 9-33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Педстаж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 6 мес.-22 года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Педстаж</a:t>
                      </a: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– 11-31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16753"/>
                  </a:ext>
                </a:extLst>
              </a:tr>
              <a:tr h="2847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Категория: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СЗД – 1/1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Первая – 5/5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Высшая – 2/1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Категория: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СЗД – 1/4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Первая – 4/3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Высшая – 3/0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Категория: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СДЗ – 9/4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ru-RU" sz="1400" b="0" i="0" u="none" strike="noStrike" kern="12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категории – 0/4</a:t>
                      </a:r>
                      <a:endParaRPr lang="ru-RU" sz="1400" b="0" i="0" u="none" strike="noStrike" kern="1200" dirty="0">
                        <a:ln>
                          <a:noFill/>
                        </a:ln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Категория: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СЗД – 1/2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Первая – 4/2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Высшая – 1/2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Без категории – 0/1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Категория: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СЗД – 1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Первая – 2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Без категории - 1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Категория: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СЗД – 0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Первая – 1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4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Высшая - 2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73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2BD76-83C6-4D7E-9C66-ABB43CF039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216000"/>
            <a:ext cx="8229240" cy="796680"/>
          </a:xfrm>
        </p:spPr>
        <p:txBody>
          <a:bodyPr/>
          <a:lstStyle/>
          <a:p>
            <a:pPr lvl="0"/>
            <a:r>
              <a:rPr lang="ru-RU" b="1" dirty="0">
                <a:latin typeface="Arial" pitchFamily="34"/>
                <a:cs typeface="Arial" pitchFamily="34"/>
              </a:rPr>
              <a:t>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География конкурса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F78E92-D7F4-4D80-9181-672ED59A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40400"/>
            <a:ext cx="1512000" cy="10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23CF25-3531-46B4-824F-E2FB7C45CF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724" y="1604562"/>
            <a:ext cx="8229240" cy="1744280"/>
          </a:xfrm>
        </p:spPr>
        <p:txBody>
          <a:bodyPr/>
          <a:lstStyle/>
          <a:p>
            <a:pPr lvl="0" algn="l"/>
            <a:r>
              <a:rPr lang="ru-RU" sz="20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Количество номинаций:</a:t>
            </a:r>
            <a:r>
              <a:rPr lang="ru-RU" sz="20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2022 – 5, 2023 - 6</a:t>
            </a:r>
            <a:br>
              <a:rPr lang="ru-RU" sz="20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Количество участников: </a:t>
            </a: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2022 – 36, 2023 - 37</a:t>
            </a:r>
            <a:br>
              <a:rPr lang="ru-RU" sz="20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Состав жюри: </a:t>
            </a: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2022 – 25, 2023 - 36</a:t>
            </a:r>
            <a:b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Основной состав жюри номинаций: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2022 – 15 (Кунгурский МО, </a:t>
            </a:r>
            <a:r>
              <a:rPr lang="ru-RU" sz="2000" b="1" dirty="0" err="1">
                <a:solidFill>
                  <a:schemeClr val="tx1"/>
                </a:solidFill>
                <a:latin typeface="Arial" pitchFamily="34"/>
                <a:cs typeface="Arial" pitchFamily="34"/>
              </a:rPr>
              <a:t>Лысьвенский</a:t>
            </a: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 ГО,  Пермский МР), </a:t>
            </a:r>
            <a:b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2023 - 18 (5 ветеранов труда РФ)</a:t>
            </a:r>
            <a:b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Количество 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кспертов-консультантов по оценке языковой компетентности учителей иностранного языка:</a:t>
            </a:r>
            <a:r>
              <a:rPr lang="ru-RU" sz="2000" b="1" dirty="0">
                <a:latin typeface="Arial" pitchFamily="34"/>
                <a:cs typeface="Arial" pitchFamily="34"/>
              </a:rPr>
              <a:t> </a:t>
            </a:r>
            <a:br>
              <a:rPr lang="ru-RU" sz="2000" b="1" dirty="0">
                <a:latin typeface="Arial" pitchFamily="34"/>
                <a:cs typeface="Arial" pitchFamily="34"/>
              </a:rPr>
            </a:br>
            <a:r>
              <a:rPr lang="ru-RU" sz="2000" b="1" dirty="0">
                <a:latin typeface="Arial" pitchFamily="34"/>
                <a:cs typeface="Arial" pitchFamily="34"/>
              </a:rPr>
              <a:t>2022 – 1 (номинация «Педагогический дебют»), </a:t>
            </a:r>
            <a:br>
              <a:rPr lang="ru-RU" sz="2000" b="1" dirty="0">
                <a:latin typeface="Arial" pitchFamily="34"/>
                <a:cs typeface="Arial" pitchFamily="34"/>
              </a:rPr>
            </a:br>
            <a:r>
              <a:rPr lang="ru-RU" sz="2000" b="1" dirty="0">
                <a:latin typeface="Arial" pitchFamily="34"/>
                <a:cs typeface="Arial" pitchFamily="34"/>
              </a:rPr>
              <a:t>2023 – 1 (номинация «Учитель общего образования»)</a:t>
            </a:r>
            <a:br>
              <a:rPr lang="ru-RU" sz="2000" b="1" dirty="0"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Состав жюри конкурсного испытания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Метапредметное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 первенство»: </a:t>
            </a: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2022 - 9 </a:t>
            </a:r>
            <a:b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Количество педагогов-наставников этапа «Профессиональный диалог с педагогом-наставником» конкурсного испытания «Педагогическое многоборье»: </a:t>
            </a:r>
            <a:r>
              <a:rPr lang="ru-RU" sz="2000" b="1" dirty="0">
                <a:solidFill>
                  <a:schemeClr val="tx1"/>
                </a:solidFill>
                <a:latin typeface="Arial" pitchFamily="34"/>
                <a:cs typeface="Arial" pitchFamily="34"/>
              </a:rPr>
              <a:t>2023</a:t>
            </a:r>
            <a:r>
              <a:rPr lang="ru-RU" sz="20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- </a:t>
            </a:r>
            <a:r>
              <a:rPr lang="ru-RU" sz="2000" b="1" dirty="0">
                <a:latin typeface="Arial" pitchFamily="34"/>
                <a:cs typeface="Arial" pitchFamily="34"/>
              </a:rPr>
              <a:t>5 </a:t>
            </a:r>
            <a:br>
              <a:rPr lang="ru-RU" sz="2000" b="1" dirty="0">
                <a:latin typeface="Arial" pitchFamily="34"/>
                <a:cs typeface="Arial" pitchFamily="34"/>
              </a:rPr>
            </a:br>
            <a:endParaRPr lang="ru-RU" sz="2000" b="1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629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9599F-B146-403C-BFC8-18A636723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216000"/>
            <a:ext cx="8229240" cy="796680"/>
          </a:xfrm>
        </p:spPr>
        <p:txBody>
          <a:bodyPr/>
          <a:lstStyle/>
          <a:p>
            <a:pPr lvl="0"/>
            <a:r>
              <a:rPr lang="ru-RU" b="1" dirty="0">
                <a:latin typeface="Arial" pitchFamily="34"/>
                <a:cs typeface="Arial" pitchFamily="34"/>
              </a:rPr>
              <a:t>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География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3078E-7434-4035-A939-98726A338F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760" y="1224000"/>
            <a:ext cx="8229240" cy="4525560"/>
          </a:xfrm>
        </p:spPr>
        <p:txBody>
          <a:bodyPr/>
          <a:lstStyle/>
          <a:p>
            <a:pPr lvl="0">
              <a:buNone/>
            </a:pPr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507559-8C4A-4DFD-826A-BAA95825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40400"/>
            <a:ext cx="1512000" cy="108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8A842B7-C142-4842-B179-8BCD5F50E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63289"/>
              </p:ext>
            </p:extLst>
          </p:nvPr>
        </p:nvGraphicFramePr>
        <p:xfrm>
          <a:off x="209065" y="1435320"/>
          <a:ext cx="8725871" cy="4973255"/>
        </p:xfrm>
        <a:graphic>
          <a:graphicData uri="http://schemas.openxmlformats.org/drawingml/2006/table">
            <a:tbl>
              <a:tblPr firstRow="1" bandRow="1"/>
              <a:tblGrid>
                <a:gridCol w="1762239">
                  <a:extLst>
                    <a:ext uri="{9D8B030D-6E8A-4147-A177-3AD203B41FA5}">
                      <a16:colId xmlns:a16="http://schemas.microsoft.com/office/drawing/2014/main" val="819910739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181483488"/>
                    </a:ext>
                  </a:extLst>
                </a:gridCol>
                <a:gridCol w="1805050">
                  <a:extLst>
                    <a:ext uri="{9D8B030D-6E8A-4147-A177-3AD203B41FA5}">
                      <a16:colId xmlns:a16="http://schemas.microsoft.com/office/drawing/2014/main" val="3495964128"/>
                    </a:ext>
                  </a:extLst>
                </a:gridCol>
                <a:gridCol w="1721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37648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Голдыревская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60573"/>
                  </a:ext>
                </a:extLst>
              </a:tr>
              <a:tr h="25507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Ергачинская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38712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Калининская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50383"/>
                  </a:ext>
                </a:extLst>
              </a:tr>
              <a:tr h="25507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Комсомольская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призер, 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00066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Кыласовская</a:t>
                      </a: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35238"/>
                  </a:ext>
                </a:extLst>
              </a:tr>
              <a:tr h="2454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Ленская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участника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29781"/>
                  </a:ext>
                </a:extLst>
              </a:tr>
              <a:tr h="26950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Плехановская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победитель, 2 участника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призер, 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09441"/>
                  </a:ext>
                </a:extLst>
              </a:tr>
              <a:tr h="2454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Сергинская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07817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Троельжанская</a:t>
                      </a: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78070"/>
                  </a:ext>
                </a:extLst>
              </a:tr>
              <a:tr h="2454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Усть-Туркская</a:t>
                      </a: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1331"/>
                  </a:ext>
                </a:extLst>
              </a:tr>
              <a:tr h="27512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Шадейская СОШ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участника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36237"/>
                  </a:ext>
                </a:extLst>
              </a:tr>
              <a:tr h="279133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Моховская ООШ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49300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Неволинская ООШ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03866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Троицкая ООШ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27541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Филипповская ООШ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участника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81574"/>
                  </a:ext>
                </a:extLst>
              </a:tr>
              <a:tr h="3956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ЦППМиСП</a:t>
                      </a:r>
                      <a:endParaRPr lang="ru-RU" sz="1100" b="0" i="0" u="none" strike="noStrike" kern="1200" dirty="0">
                        <a:ln>
                          <a:noFill/>
                        </a:ln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726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9599F-B146-403C-BFC8-18A636723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216000"/>
            <a:ext cx="8229240" cy="796680"/>
          </a:xfrm>
        </p:spPr>
        <p:txBody>
          <a:bodyPr/>
          <a:lstStyle/>
          <a:p>
            <a:pPr lvl="0"/>
            <a:r>
              <a:rPr lang="ru-RU" b="1" dirty="0">
                <a:latin typeface="Arial" pitchFamily="34"/>
                <a:cs typeface="Arial" pitchFamily="34"/>
              </a:rPr>
              <a:t>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География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3078E-7434-4035-A939-98726A338F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760" y="1224000"/>
            <a:ext cx="8229240" cy="4525560"/>
          </a:xfrm>
        </p:spPr>
        <p:txBody>
          <a:bodyPr/>
          <a:lstStyle/>
          <a:p>
            <a:pPr lvl="0">
              <a:buNone/>
            </a:pPr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507559-8C4A-4DFD-826A-BAA95825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40400"/>
            <a:ext cx="1512000" cy="108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8A842B7-C142-4842-B179-8BCD5F50E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11839"/>
              </p:ext>
            </p:extLst>
          </p:nvPr>
        </p:nvGraphicFramePr>
        <p:xfrm>
          <a:off x="209065" y="1435320"/>
          <a:ext cx="8725871" cy="4973255"/>
        </p:xfrm>
        <a:graphic>
          <a:graphicData uri="http://schemas.openxmlformats.org/drawingml/2006/table">
            <a:tbl>
              <a:tblPr firstRow="1" bandRow="1"/>
              <a:tblGrid>
                <a:gridCol w="1762239">
                  <a:extLst>
                    <a:ext uri="{9D8B030D-6E8A-4147-A177-3AD203B41FA5}">
                      <a16:colId xmlns:a16="http://schemas.microsoft.com/office/drawing/2014/main" val="819910739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181483488"/>
                    </a:ext>
                  </a:extLst>
                </a:gridCol>
                <a:gridCol w="1805050">
                  <a:extLst>
                    <a:ext uri="{9D8B030D-6E8A-4147-A177-3AD203B41FA5}">
                      <a16:colId xmlns:a16="http://schemas.microsoft.com/office/drawing/2014/main" val="3495964128"/>
                    </a:ext>
                  </a:extLst>
                </a:gridCol>
                <a:gridCol w="1721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Результат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37648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лицей №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60573"/>
                  </a:ext>
                </a:extLst>
              </a:tr>
              <a:tr h="25507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38712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50383"/>
                  </a:ext>
                </a:extLst>
              </a:tr>
              <a:tr h="25507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призер, 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победитель, 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00066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35238"/>
                  </a:ext>
                </a:extLst>
              </a:tr>
              <a:tr h="2454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13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29781"/>
                  </a:ext>
                </a:extLst>
              </a:tr>
              <a:tr h="26950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Гимназия № 16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призера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09441"/>
                  </a:ext>
                </a:extLst>
              </a:tr>
              <a:tr h="2454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ООШ № 17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07817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2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78070"/>
                  </a:ext>
                </a:extLst>
              </a:tr>
              <a:tr h="24544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СОШ № 21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победитель, 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1331"/>
                  </a:ext>
                </a:extLst>
              </a:tr>
              <a:tr h="27512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СКОШ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36237"/>
                  </a:ext>
                </a:extLst>
              </a:tr>
              <a:tr h="279133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Дар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49300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Лидер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призер, 2 участника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03866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№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27541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№ 11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призер, 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81574"/>
                  </a:ext>
                </a:extLst>
              </a:tr>
              <a:tr h="3956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 err="1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 № 13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b="0" i="0" u="none" strike="noStrike" kern="1200" dirty="0">
                          <a:ln>
                            <a:noFill/>
                          </a:ln>
                          <a:latin typeface="Times New Roman" panose="02020603050405020304" pitchFamily="18" charset="0"/>
                          <a:ea typeface="Microsoft YaHei" pitchFamily="2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призер, участник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7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0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тоги видеовизитки&#10;«Моя профессиональная позиция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CD86A-825D-421E-8011-F68161C12C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3296" y="188640"/>
            <a:ext cx="6973143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видеовизитки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«Моя профессиональная позиция»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D3D29-77DB-4EA0-A731-03761CBB17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130" y="1164779"/>
            <a:ext cx="8740239" cy="1091534"/>
          </a:xfrm>
        </p:spPr>
        <p:txBody>
          <a:bodyPr/>
          <a:lstStyle/>
          <a:p>
            <a:pPr lvl="0" algn="ctr">
              <a:spcBef>
                <a:spcPts val="638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Соответствие структуре питча</a:t>
            </a:r>
          </a:p>
          <a:p>
            <a:pPr lvl="0" algn="ctr">
              <a:spcBef>
                <a:spcPts val="638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Питч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 (от </a:t>
            </a:r>
            <a:r>
              <a:rPr lang="ru-RU" sz="1800" dirty="0">
                <a:latin typeface="Times New Roman" pitchFamily="18"/>
                <a:cs typeface="Times New Roman" pitchFamily="18"/>
                <a:hlinkClick r:id="rId3"/>
              </a:rPr>
              <a:t>англ.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 </a:t>
            </a:r>
            <a:r>
              <a:rPr lang="ru-RU" sz="1800" i="1" dirty="0" err="1">
                <a:latin typeface="Times New Roman" pitchFamily="18"/>
                <a:cs typeface="Times New Roman" pitchFamily="18"/>
              </a:rPr>
              <a:t>Pithc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 «шаг, высота») — краткая презентация себя в устной и (или)      	          визуальной форме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75F88B9-0D62-4309-B08F-37E984DEA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62765"/>
              </p:ext>
            </p:extLst>
          </p:nvPr>
        </p:nvGraphicFramePr>
        <p:xfrm>
          <a:off x="241200" y="2295376"/>
          <a:ext cx="8661240" cy="4466123"/>
        </p:xfrm>
        <a:graphic>
          <a:graphicData uri="http://schemas.openxmlformats.org/drawingml/2006/table">
            <a:tbl>
              <a:tblPr/>
              <a:tblGrid>
                <a:gridCol w="4330800">
                  <a:extLst>
                    <a:ext uri="{9D8B030D-6E8A-4147-A177-3AD203B41FA5}">
                      <a16:colId xmlns:a16="http://schemas.microsoft.com/office/drawing/2014/main" val="711193624"/>
                    </a:ext>
                  </a:extLst>
                </a:gridCol>
                <a:gridCol w="4330440">
                  <a:extLst>
                    <a:ext uri="{9D8B030D-6E8A-4147-A177-3AD203B41FA5}">
                      <a16:colId xmlns:a16="http://schemas.microsoft.com/office/drawing/2014/main" val="1835055744"/>
                    </a:ext>
                  </a:extLst>
                </a:gridCol>
              </a:tblGrid>
              <a:tr h="29592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55529"/>
                  </a:ext>
                </a:extLst>
              </a:tr>
              <a:tr h="271157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Вступление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Имеется, но не</a:t>
                      </a:r>
                      <a:r>
                        <a:rPr lang="ru-RU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лаконично, использование лишних слов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7110"/>
                  </a:ext>
                </a:extLst>
              </a:tr>
              <a:tr h="413886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Проблема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Формулируется в виде вопросов, по смыслу не всегда связана со словами вступления, не конкретна по формулировке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05659"/>
                  </a:ext>
                </a:extLst>
              </a:tr>
              <a:tr h="30996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Продукт  - профессиональная «фишка»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Представлена, но по содержанию не всегда уникальна, не конкретна (обозначено</a:t>
                      </a:r>
                      <a:r>
                        <a:rPr lang="ru-RU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несколько педагогических технологий и направлений деятельности)</a:t>
                      </a:r>
                      <a:endParaRPr lang="ru-RU" sz="12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70156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Модель – образ, структура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Представлена в основном общо, не достаточно структурирована и логична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13992"/>
                  </a:ext>
                </a:extLst>
              </a:tr>
              <a:tr h="434393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Маркетинг – вложения, привлечения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 в полной мере достигается ответ на вопрос: Что педагог делает для своего профессионального совершенствования? (учитывая развитие в рамках </a:t>
                      </a:r>
                      <a:r>
                        <a:rPr lang="ru-RU" sz="12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демонстируемой</a:t>
                      </a:r>
                      <a:r>
                        <a:rPr lang="ru-RU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</a:t>
                      </a: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технологии)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91138"/>
                  </a:ext>
                </a:extLst>
              </a:tr>
              <a:tr h="5252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Метрики – результаты, достижения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 всегда транслируются подтверждающие документы педагога и детей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6411"/>
                  </a:ext>
                </a:extLst>
              </a:tr>
              <a:tr h="649043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Команда + соответствие ей, актуальный в определенных обстоятельствах опыт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 некоторых случаях наблюдается обособленность педагога, не представлена деятельность в рамках педагогических сообществ разных уровней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7414"/>
                  </a:ext>
                </a:extLst>
              </a:tr>
              <a:tr h="5270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Призыв – потребность (Что хотим и для чего?)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2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 обращен к словам, сформулированным во вступлении и проблеме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84626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81C3187B-3DF2-470E-82FF-36AE7953B7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296" y="81179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тоги видеовизитки&#10;«Моя профессиональная позиция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5FD07-F0CD-45CF-93CD-724950E335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3158" y="188640"/>
            <a:ext cx="7483282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видеовизитки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«Моя профессиональная позиция»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0D7BF-216E-4473-86F7-9D2F8265D9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3450" y="1224000"/>
            <a:ext cx="8229240" cy="854182"/>
          </a:xfrm>
        </p:spPr>
        <p:txBody>
          <a:bodyPr/>
          <a:lstStyle/>
          <a:p>
            <a:pPr lvl="0" algn="ctr">
              <a:spcBef>
                <a:spcPts val="638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Раскрытие профессиональной позиции</a:t>
            </a:r>
          </a:p>
          <a:p>
            <a:pPr lvl="0" algn="ctr">
              <a:spcBef>
                <a:spcPts val="638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Позиция</a:t>
            </a:r>
            <a:r>
              <a:rPr lang="ru-RU" sz="1800" b="1" dirty="0">
                <a:latin typeface="Times New Roman" pitchFamily="18"/>
                <a:cs typeface="Times New Roman" pitchFamily="18"/>
              </a:rPr>
              <a:t> – 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это точка зрения, местоположение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9670940-E0D5-48C8-9142-C1C36F30E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97993"/>
              </p:ext>
            </p:extLst>
          </p:nvPr>
        </p:nvGraphicFramePr>
        <p:xfrm>
          <a:off x="611640" y="2280240"/>
          <a:ext cx="7920360" cy="4252823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3963751008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3139066987"/>
                    </a:ext>
                  </a:extLst>
                </a:gridCol>
              </a:tblGrid>
              <a:tr h="36539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95218"/>
                  </a:ext>
                </a:extLst>
              </a:tr>
              <a:tr h="504683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Педагогическая «фишка» (технология)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Представлена, но не всегда максимально раскрыта, либо представлено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несколько технологий</a:t>
                      </a:r>
                      <a:endParaRPr lang="ru-RU" sz="14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95552"/>
                  </a:ext>
                </a:extLst>
              </a:tr>
              <a:tr h="55836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Глубина понимания современных тенденций развития образования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Отображается общо, требуется конкретизация и соответствие демонстрируемой технологии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99411"/>
                  </a:ext>
                </a:extLst>
              </a:tr>
              <a:tr h="73719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Содержательность суждений педагога. Соответствие содержания выступления заявленному девизу конкурса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14981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Цитаты великих и знаменитых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Используются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61984"/>
                  </a:ext>
                </a:extLst>
              </a:tr>
              <a:tr h="427046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Самопрезентация (говорю и показываю сам)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Сохраняется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75935"/>
                  </a:ext>
                </a:extLst>
              </a:tr>
              <a:tr h="58788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Минимизация личных данных (родился, учился, женился…)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Минимизированы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72168"/>
                  </a:ext>
                </a:extLst>
              </a:tr>
              <a:tr h="5126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Идея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Не</a:t>
                      </a:r>
                      <a:r>
                        <a:rPr lang="ru-RU" sz="14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в полной мере </a:t>
                      </a:r>
                      <a:r>
                        <a:rPr lang="ru-RU" sz="14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выражена индивидуальность, оригинальность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822309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B1726BA-9738-492D-B59B-0295CCAF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40400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тоги видеовизитки&#10;«Моя профессиональная позиция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79B22-868A-4B4E-8CB0-28A692039C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0278" y="188640"/>
            <a:ext cx="7666162" cy="868679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Итоги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видеовизитки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/>
                <a:cs typeface="Arial" pitchFamily="34"/>
              </a:rPr>
              <a:t>«Моя профессиональная позиция»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BDD19-021B-460F-BCB3-F4FC007DB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640"/>
            <a:ext cx="8229240" cy="547236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Реализация технических требований</a:t>
            </a: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638"/>
              </a:spcBef>
              <a:buNone/>
            </a:pPr>
            <a:endParaRPr lang="ru-RU" sz="1800" b="1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E7AA01F-A876-4C14-BF1C-C71AD8E58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67387"/>
              </p:ext>
            </p:extLst>
          </p:nvPr>
        </p:nvGraphicFramePr>
        <p:xfrm>
          <a:off x="611640" y="2204999"/>
          <a:ext cx="7920360" cy="4081679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3361583434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3607826296"/>
                    </a:ext>
                  </a:extLst>
                </a:gridCol>
              </a:tblGrid>
              <a:tr h="36864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0" i="0" u="none" strike="noStrike" spc="0">
                          <a:solidFill>
                            <a:srgbClr val="FFFFFF"/>
                          </a:solidFill>
                        </a:defRPr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Требование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Реализация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5610"/>
                  </a:ext>
                </a:extLst>
              </a:tr>
              <a:tr h="36288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Продолжительность – 3 мин.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Сохраняется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11858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Смена планов: общий, средний, крупный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Наблюдается,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но не у всех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88540"/>
                  </a:ext>
                </a:extLst>
              </a:tr>
              <a:tr h="8010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Монтажная программа (переходы, графические  эффекты, музыка, звук, шрифты для текста)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Наблюдаются переходы при смене планов, графические эффекты, динамичная музыка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96802"/>
                  </a:ext>
                </a:extLst>
              </a:tr>
              <a:tr h="433079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Times New Roman" pitchFamily="1"/>
                          <a:cs typeface="Times New Roman" pitchFamily="18"/>
                        </a:rPr>
                        <a:t>Качество изображения: четкость, ясность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Наблюдается,</a:t>
                      </a:r>
                      <a:r>
                        <a:rPr lang="ru-RU" sz="16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 но не у всех</a:t>
                      </a:r>
                      <a:endParaRPr lang="ru-RU" sz="16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56415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Первая заставка: ФИО, наименование ОО, должность, номинация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Часто разнится с требованиями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266407"/>
                  </a:ext>
                </a:extLst>
              </a:tr>
              <a:tr h="51624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Последняя заставка – яркий момент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Наблюдается, но не у всех, наблюдается незавершенность (обрыв трансляции)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04539"/>
                  </a:ext>
                </a:extLst>
              </a:tr>
              <a:tr h="567000"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Видеопрезентация (видно и слышно самого педагога)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ru-RU" sz="16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/>
                          <a:ea typeface="Microsoft YaHei" pitchFamily="2"/>
                          <a:cs typeface="Times New Roman" pitchFamily="18"/>
                        </a:rPr>
                        <a:t>Сохраняется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96928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EAAA4514-49B9-4578-8CB1-43B4586E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494" y="92402"/>
            <a:ext cx="1512000" cy="10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2306</Words>
  <Application>Microsoft Office PowerPoint</Application>
  <PresentationFormat>Экран (4:3)</PresentationFormat>
  <Paragraphs>499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StarSymbol</vt:lpstr>
      <vt:lpstr>Times New Roman</vt:lpstr>
      <vt:lpstr>Обычный</vt:lpstr>
      <vt:lpstr>Обычный 1</vt:lpstr>
      <vt:lpstr> Итоги муниципального конкурса «Учитель года-2023»  и перспективы проведения  в 2024 году</vt:lpstr>
      <vt:lpstr>Презентация PowerPoint</vt:lpstr>
      <vt:lpstr>    География конкурса</vt:lpstr>
      <vt:lpstr>    География конкурса</vt:lpstr>
      <vt:lpstr>    География конкурса</vt:lpstr>
      <vt:lpstr>    География конкурса</vt:lpstr>
      <vt:lpstr>Итоги видеовизитки «Моя профессиональная позиция»</vt:lpstr>
      <vt:lpstr>Итоги видеовизитки «Моя профессиональная позиция»</vt:lpstr>
      <vt:lpstr>Итоги видеовизитки «Моя профессиональная позиция»</vt:lpstr>
      <vt:lpstr>Итоги видеовизитки «Моя профессиональная позиция»</vt:lpstr>
      <vt:lpstr>Итоги испытания «Педагогическое многоборье»</vt:lpstr>
      <vt:lpstr>Итоги испытания «Педагогическое многоборье»</vt:lpstr>
      <vt:lpstr>Итоги испытания «Педагогическое многоборье»</vt:lpstr>
      <vt:lpstr>Итоги испытания «Педагогическое многоборье»</vt:lpstr>
      <vt:lpstr>Итоги испытания «Занятие»</vt:lpstr>
      <vt:lpstr>Итоги испытания «Занятие»</vt:lpstr>
      <vt:lpstr>Итоги испытания «Урок»</vt:lpstr>
      <vt:lpstr>Итоги испытаний «Занятие» и «Урок»</vt:lpstr>
      <vt:lpstr>Итоги испытания «Мастер-класс»</vt:lpstr>
      <vt:lpstr>Итоги испытания «Мастер-класс»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муниципального конкурса «Учитель года-2022»  и перспективы проведения  в 2023 году</dc:title>
  <dc:creator>User</dc:creator>
  <cp:lastModifiedBy>User</cp:lastModifiedBy>
  <cp:revision>171</cp:revision>
  <dcterms:modified xsi:type="dcterms:W3CDTF">2023-03-22T03:42:33Z</dcterms:modified>
</cp:coreProperties>
</file>