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57" r:id="rId5"/>
    <p:sldId id="265" r:id="rId6"/>
    <p:sldId id="266" r:id="rId7"/>
    <p:sldId id="267" r:id="rId8"/>
    <p:sldId id="268" r:id="rId9"/>
    <p:sldId id="270" r:id="rId10"/>
    <p:sldId id="269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4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40543-2246-47FF-A0FF-AC082E079C5E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92A1B-B922-4653-B30D-9D96794A3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2A1B-B922-4653-B30D-9D96794A395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2A1B-B922-4653-B30D-9D96794A395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2A1B-B922-4653-B30D-9D96794A395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5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2A1B-B922-4653-B30D-9D96794A395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82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558F-EF88-42D9-A9DD-C52832F673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DA93-B018-4347-8AE4-D37EE1FB0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558F-EF88-42D9-A9DD-C52832F673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DA93-B018-4347-8AE4-D37EE1FB0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558F-EF88-42D9-A9DD-C52832F673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DA93-B018-4347-8AE4-D37EE1FB0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558F-EF88-42D9-A9DD-C52832F673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DA93-B018-4347-8AE4-D37EE1FB0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558F-EF88-42D9-A9DD-C52832F673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DA93-B018-4347-8AE4-D37EE1FB0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558F-EF88-42D9-A9DD-C52832F673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DA93-B018-4347-8AE4-D37EE1FB0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558F-EF88-42D9-A9DD-C52832F673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DA93-B018-4347-8AE4-D37EE1FB0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558F-EF88-42D9-A9DD-C52832F673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DA93-B018-4347-8AE4-D37EE1FB0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558F-EF88-42D9-A9DD-C52832F673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DA93-B018-4347-8AE4-D37EE1FB0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558F-EF88-42D9-A9DD-C52832F673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DA93-B018-4347-8AE4-D37EE1FB0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558F-EF88-42D9-A9DD-C52832F673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DA93-B018-4347-8AE4-D37EE1FB0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558F-EF88-42D9-A9DD-C52832F673C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DA93-B018-4347-8AE4-D37EE1FB0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edsoo.ru/" TargetMode="External"/><Relationship Id="rId4" Type="http://schemas.openxmlformats.org/officeDocument/2006/relationships/hyperlink" Target="http://cdpo.instrao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4"/>
            <a:ext cx="7772400" cy="392908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Об утверждении структуры муниципальной методической сети на 2022-2023 учебный год</a:t>
            </a:r>
            <a:br>
              <a:rPr lang="ru-RU" sz="32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br>
              <a:rPr lang="ru-RU" sz="3200" b="1" dirty="0">
                <a:latin typeface="Courier New" pitchFamily="49" charset="0"/>
                <a:cs typeface="Courier New" pitchFamily="49" charset="0"/>
              </a:rPr>
            </a:br>
            <a:r>
              <a:rPr lang="ru-RU" sz="32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на повестке учебного года…</a:t>
            </a:r>
            <a:br>
              <a:rPr lang="ru-RU" sz="32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обновление содержания воспитания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5715016"/>
            <a:ext cx="3986218" cy="85247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Звягина Евгения Сергеевна,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МАУ «ЦРО»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сентября 2022 года</a:t>
            </a:r>
          </a:p>
        </p:txBody>
      </p:sp>
      <p:pic>
        <p:nvPicPr>
          <p:cNvPr id="1026" name="Picture 2" descr="imgonline-com-ua-Transparent-backgr-OQMzZ7PljIBd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6632"/>
            <a:ext cx="1504188" cy="15041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Преподаватель\Рабочий стол\ЗВЯГИНА\МЕТОДСЕТЬ\2020-2021\МЭМС\ИТОГОВЫЙ\Картинки\Восклиц.зна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717032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0004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ТМФ по вопросам воспитания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063288"/>
              </p:ext>
            </p:extLst>
          </p:nvPr>
        </p:nvGraphicFramePr>
        <p:xfrm>
          <a:off x="457200" y="1124744"/>
          <a:ext cx="8229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53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ТМФ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Руководитель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Куратор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129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МО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классных руководителей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Шайпак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В.Ж.,</a:t>
                      </a:r>
                      <a:r>
                        <a:rPr lang="ru-RU" sz="18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по ВР МАОУ «</a:t>
                      </a:r>
                      <a:r>
                        <a:rPr lang="ru-RU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Ергачинская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Уткина А.А.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03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ПДС «Актуализация содержания рабочей программы воспитания общего образования»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Звягина Е.С., заместитель директора МАУ «ЦРО»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Звягина Е.С.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03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ПДС «Вопросы профилактики детского и семейного неблагополучия»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Елтышева Т.В., социальный педагог МАОУ «Комсомольская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Уткина А.А.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407553"/>
                  </a:ext>
                </a:extLst>
              </a:tr>
              <a:tr h="37194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ПДС «Руководство детскими общественными объединениями»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Уткина А.А., методист МАУ «ЦРО»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Звягина Е.С.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853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ПДС «Сопровождение ранней профориентации обучающихся в школе»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Уткина А.А., методист МАУ «ЦРО»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Звягина Е.С.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052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6434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Благодарю за внимание!</a:t>
            </a:r>
          </a:p>
          <a:p>
            <a:pPr algn="ctr">
              <a:buNone/>
            </a:pPr>
            <a:r>
              <a:rPr lang="ru-RU" sz="5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Будьте здоровы и счастливы!</a:t>
            </a:r>
          </a:p>
        </p:txBody>
      </p:sp>
      <p:pic>
        <p:nvPicPr>
          <p:cNvPr id="5" name="Picture 2" descr="imgonline-com-ua-Transparent-backgr-OQMzZ7PljIBd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42852"/>
            <a:ext cx="1571636" cy="157163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7043758" cy="857256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Обоснование…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Font typeface="Wingdings" pitchFamily="2" charset="2"/>
              <a:buChar char="q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imgonline-com-ua-Transparent-backgr-OQMzZ7PljIBd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0174" cy="150017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BCF2AF-31E6-695E-3473-560E1E367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4" y="1546411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68E649-5F58-2317-BB8F-5F23AF338E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76" y="1277591"/>
            <a:ext cx="3059832" cy="17151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078542-3AA6-8D42-D3D8-48DFADDC79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53" y="2981278"/>
            <a:ext cx="2480243" cy="19570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A15AD55-59AF-55A1-6070-525991F3D2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18" y="1036906"/>
            <a:ext cx="2978509" cy="1344983"/>
          </a:xfrm>
          <a:prstGeom prst="rect">
            <a:avLst/>
          </a:prstGeom>
        </p:spPr>
      </p:pic>
      <p:pic>
        <p:nvPicPr>
          <p:cNvPr id="15" name="Picture 2" descr="C:\Documents and Settings\Преподаватель\Рабочий стол\ЗВЯГИНА\МЕТОДСЕТЬ\2020-2021\МЭМС\ИТОГОВЫЙ\Картинки\Восклиц.знак.png">
            <a:extLst>
              <a:ext uri="{FF2B5EF4-FFF2-40B4-BE49-F238E27FC236}">
                <a16:creationId xmlns:a16="http://schemas.microsoft.com/office/drawing/2014/main" id="{D28D8619-4C59-25E3-B2E3-079470B8B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0230" y="976005"/>
            <a:ext cx="714380" cy="714380"/>
          </a:xfrm>
          <a:prstGeom prst="rect">
            <a:avLst/>
          </a:prstGeom>
          <a:noFill/>
        </p:spPr>
      </p:pic>
      <p:pic>
        <p:nvPicPr>
          <p:cNvPr id="16" name="Picture 2" descr="C:\Documents and Settings\Преподаватель\Рабочий стол\ЗВЯГИНА\МЕТОДСЕТЬ\2020-2021\МЭМС\ИТОГОВЫЙ\Картинки\Восклиц.знак.png">
            <a:extLst>
              <a:ext uri="{FF2B5EF4-FFF2-40B4-BE49-F238E27FC236}">
                <a16:creationId xmlns:a16="http://schemas.microsoft.com/office/drawing/2014/main" id="{31716D83-46F6-8BBC-A96F-11A06DC7B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3509" y="1352208"/>
            <a:ext cx="714380" cy="714380"/>
          </a:xfrm>
          <a:prstGeom prst="rect">
            <a:avLst/>
          </a:prstGeom>
          <a:noFill/>
        </p:spPr>
      </p:pic>
      <p:pic>
        <p:nvPicPr>
          <p:cNvPr id="17" name="Picture 2" descr="C:\Documents and Settings\Преподаватель\Рабочий стол\ЗВЯГИНА\МЕТОДСЕТЬ\2020-2021\МЭМС\ИТОГОВЫЙ\Картинки\Восклиц.знак.png">
            <a:extLst>
              <a:ext uri="{FF2B5EF4-FFF2-40B4-BE49-F238E27FC236}">
                <a16:creationId xmlns:a16="http://schemas.microsoft.com/office/drawing/2014/main" id="{8ED2628F-13EF-6D2E-A0D2-7CD200B64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529" y="2832875"/>
            <a:ext cx="714380" cy="714380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4AE1BD-933D-D129-1586-D6206486D491}"/>
              </a:ext>
            </a:extLst>
          </p:cNvPr>
          <p:cNvSpPr txBox="1"/>
          <p:nvPr/>
        </p:nvSpPr>
        <p:spPr>
          <a:xfrm>
            <a:off x="339314" y="3522278"/>
            <a:ext cx="25202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ОБРАЗОВАНИЕ</a:t>
            </a:r>
          </a:p>
          <a:p>
            <a:pPr algn="ctr"/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2021-2022 – первый год внедрения + мониторинг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2022-2023 – актуализация содержания: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E020988-DA0D-E27F-BD2E-5BE1FB780F40}"/>
              </a:ext>
            </a:extLst>
          </p:cNvPr>
          <p:cNvSpPr/>
          <p:nvPr/>
        </p:nvSpPr>
        <p:spPr>
          <a:xfrm>
            <a:off x="93863" y="5030383"/>
            <a:ext cx="2965146" cy="17306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/>
              <a:t>Гражданское воспитание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/>
              <a:t>Патриотическое воспитание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/>
              <a:t>Духовно-нравственное воспитание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/>
              <a:t>Эстетическое воспитание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/>
              <a:t>Физическое воспитание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/>
              <a:t>Трудовое воспитание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/>
              <a:t>Экологическое воспитание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/>
              <a:t>Познавательное воспитание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B08CA-0AA2-B865-8D05-E4B7187D6346}"/>
              </a:ext>
            </a:extLst>
          </p:cNvPr>
          <p:cNvSpPr txBox="1"/>
          <p:nvPr/>
        </p:nvSpPr>
        <p:spPr>
          <a:xfrm>
            <a:off x="3114181" y="4973940"/>
            <a:ext cx="30512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ДОШКОЛЬНОЕ ОБРАЗОВАНИЕ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2022-2023 – первый год внедрения: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67330B93-D27E-CA7C-6D5F-D6EFEAC0FA43}"/>
              </a:ext>
            </a:extLst>
          </p:cNvPr>
          <p:cNvSpPr/>
          <p:nvPr/>
        </p:nvSpPr>
        <p:spPr>
          <a:xfrm>
            <a:off x="3176895" y="5466384"/>
            <a:ext cx="2759366" cy="12843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/>
              <a:t>Патриотическое направление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/>
              <a:t>Социальное направление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/>
              <a:t>Познавательное направление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/>
              <a:t>Физическое и оздоровительное направление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/>
              <a:t>Трудовое направление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/>
              <a:t>Этико-эстетическое направление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DCE45C6D-2356-970A-CEA6-02E207605AB6}"/>
              </a:ext>
            </a:extLst>
          </p:cNvPr>
          <p:cNvSpPr/>
          <p:nvPr/>
        </p:nvSpPr>
        <p:spPr>
          <a:xfrm>
            <a:off x="7016420" y="2418687"/>
            <a:ext cx="936104" cy="85319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455821-7395-0046-3F4F-21D93A94D244}"/>
              </a:ext>
            </a:extLst>
          </p:cNvPr>
          <p:cNvSpPr txBox="1"/>
          <p:nvPr/>
        </p:nvSpPr>
        <p:spPr>
          <a:xfrm>
            <a:off x="6299598" y="3375629"/>
            <a:ext cx="23697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ПРИОРИТЕТ ВОСПИТАНИЮ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Рабочие программы учебных предметов, учебных курсов, учебных модулей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формируются с учетом рабочей программы воспитания</a:t>
            </a:r>
          </a:p>
        </p:txBody>
      </p:sp>
      <p:pic>
        <p:nvPicPr>
          <p:cNvPr id="25" name="Picture 2" descr="C:\Documents and Settings\Преподаватель\Рабочий стол\ЗВЯГИНА\МЕТОДСЕТЬ\2020-2021\МЭМС\ИТОГОВЫЙ\Картинки\Восклиц.знак.png">
            <a:extLst>
              <a:ext uri="{FF2B5EF4-FFF2-40B4-BE49-F238E27FC236}">
                <a16:creationId xmlns:a16="http://schemas.microsoft.com/office/drawing/2014/main" id="{E929A81D-D60E-7F16-4F4F-388350A9F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54697" y="1036906"/>
            <a:ext cx="714380" cy="714380"/>
          </a:xfrm>
          <a:prstGeom prst="rect">
            <a:avLst/>
          </a:prstGeom>
          <a:noFill/>
        </p:spPr>
      </p:pic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69DBCD03-822D-DBF5-0714-B5E1C4A9FDBA}"/>
              </a:ext>
            </a:extLst>
          </p:cNvPr>
          <p:cNvSpPr/>
          <p:nvPr/>
        </p:nvSpPr>
        <p:spPr>
          <a:xfrm rot="2207392">
            <a:off x="2785642" y="4010043"/>
            <a:ext cx="782505" cy="85319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79690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Подробнее…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imgonline-com-ua-Transparent-backgr-OQMzZ7PljIBd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0174" cy="150017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8CF782-E409-17BD-F3DE-A71D617D7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48" y="1645441"/>
            <a:ext cx="7900504" cy="49379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D4EFF5-461B-A2C2-1583-D767559F12D8}"/>
              </a:ext>
            </a:extLst>
          </p:cNvPr>
          <p:cNvSpPr txBox="1"/>
          <p:nvPr/>
        </p:nvSpPr>
        <p:spPr>
          <a:xfrm>
            <a:off x="3131840" y="2958171"/>
            <a:ext cx="332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http://cdpo.instrao.ru/</a:t>
            </a:r>
            <a:endParaRPr lang="ru-RU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B1BF3A-4C3A-21E6-08D2-DEF5E14B96A2}"/>
              </a:ext>
            </a:extLst>
          </p:cNvPr>
          <p:cNvSpPr txBox="1"/>
          <p:nvPr/>
        </p:nvSpPr>
        <p:spPr>
          <a:xfrm>
            <a:off x="3347864" y="5910474"/>
            <a:ext cx="332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5"/>
              </a:rPr>
              <a:t>https://edsoo.ru/</a:t>
            </a:r>
            <a:r>
              <a:rPr lang="ru-RU" sz="2400" dirty="0"/>
              <a:t> </a:t>
            </a:r>
          </a:p>
        </p:txBody>
      </p:sp>
      <p:pic>
        <p:nvPicPr>
          <p:cNvPr id="16" name="Picture 2" descr="C:\Documents and Settings\Преподаватель\Рабочий стол\ЗВЯГИНА\МЕТОДСЕТЬ\2020-2021\МЭМС\ИТОГОВЫЙ\Картинки\Восклиц.знак.png">
            <a:extLst>
              <a:ext uri="{FF2B5EF4-FFF2-40B4-BE49-F238E27FC236}">
                <a16:creationId xmlns:a16="http://schemas.microsoft.com/office/drawing/2014/main" id="{5B09DEBE-DF04-1777-1BD9-39F62A662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631" y="1500174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286676" cy="10715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Методическая установка…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ММТ (проект): 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Профессиональная компетентность педагога в условиях обновления содержания образования и воспитания</a:t>
            </a: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повышение уровня профессиональной компетентности педагога при реализации обновленных ФГОС, в том числе рабочей программы воспитания на разных уровнях образования</a:t>
            </a:r>
          </a:p>
        </p:txBody>
      </p:sp>
      <p:pic>
        <p:nvPicPr>
          <p:cNvPr id="4" name="Picture 2" descr="imgonline-com-ua-Transparent-backgr-OQMzZ7PljIBd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0174" cy="150017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Преподаватель\Рабочий стол\ЗВЯГИНА\МЕТОДСЕТЬ\2020-2021\МЭМС\ИТОГОВЫЙ\Картинки\Восклиц.зна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750087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429684" cy="40466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Дошкольное образование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147388"/>
              </p:ext>
            </p:extLst>
          </p:nvPr>
        </p:nvGraphicFramePr>
        <p:xfrm>
          <a:off x="335741" y="439198"/>
          <a:ext cx="8472517" cy="627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ТМФ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Руководитель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Куратор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6214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Ассоциация воспитателей: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МТГ 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детского технического творчества»;</a:t>
                      </a:r>
                    </a:p>
                    <a:p>
                      <a:pPr algn="just">
                        <a:buFontTx/>
                        <a:buChar char="-"/>
                      </a:pP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None/>
                      </a:pP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МТГ  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«Использование интерактивных технологий в ДО»;</a:t>
                      </a:r>
                    </a:p>
                    <a:p>
                      <a:pPr algn="just">
                        <a:buFontTx/>
                        <a:buChar char="-"/>
                      </a:pP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МТГ «Организация опытно-экспериментальной деятельности в условиях ФГОС»;</a:t>
                      </a:r>
                    </a:p>
                    <a:p>
                      <a:pPr algn="just">
                        <a:buFontTx/>
                        <a:buNone/>
                      </a:pP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МТГ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«Творческая мастерская по художественно-эстетическому развитию»;</a:t>
                      </a:r>
                    </a:p>
                    <a:p>
                      <a:pPr algn="just">
                        <a:buFontTx/>
                        <a:buNone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МТГ «Инновационные подходы к здоровьсбережению в ДОУ»;</a:t>
                      </a:r>
                    </a:p>
                    <a:p>
                      <a:pPr algn="just">
                        <a:buFontTx/>
                        <a:buChar char="-"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МТГ «Организация и руководство сюжетно-ролевой игрой в дошкольном возрасте»;</a:t>
                      </a:r>
                    </a:p>
                    <a:p>
                      <a:pPr algn="just">
                        <a:buFontTx/>
                        <a:buChar char="-"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МТГ «Духовно-нравственное воспитание детей дошкольного возраста»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Онохина О.В.,</a:t>
                      </a: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старший воспитатель МАОУ «СОШ № 2 им. М.И. Грибушина»</a:t>
                      </a:r>
                    </a:p>
                    <a:p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Сычева О.Я., воспитатель МАОУ «Комсомольская СОШ»</a:t>
                      </a:r>
                    </a:p>
                    <a:p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Мордвинова Н.М., воспитатель МБОУ</a:t>
                      </a:r>
                      <a:r>
                        <a:rPr kumimoji="0"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«Калининская СОШ…»</a:t>
                      </a:r>
                    </a:p>
                    <a:p>
                      <a:endParaRPr kumimoji="0" lang="ru-RU" sz="12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kern="1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Борисова Л.В., </a:t>
                      </a:r>
                      <a:r>
                        <a:rPr kumimoji="0"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 МАОУ «Гимназия № 16»</a:t>
                      </a:r>
                    </a:p>
                    <a:p>
                      <a:endParaRPr kumimoji="0" lang="ru-RU" sz="12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Коптелова М.В., старший воспитатель МАДОУ «</a:t>
                      </a:r>
                      <a:r>
                        <a:rPr kumimoji="0" lang="ru-RU" sz="1200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ЦРР-дс</a:t>
                      </a:r>
                      <a:r>
                        <a:rPr kumimoji="0"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 13»</a:t>
                      </a:r>
                    </a:p>
                    <a:p>
                      <a:endParaRPr kumimoji="0" lang="ru-RU" sz="12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Сысоева К.Р., старший воспитатель МАОУ СОШ № 1</a:t>
                      </a:r>
                    </a:p>
                    <a:p>
                      <a:endParaRPr kumimoji="0" lang="ru-RU" sz="12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kern="1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Спиридонова А.С., </a:t>
                      </a:r>
                      <a:r>
                        <a:rPr kumimoji="0"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старший воспитатель МАДОУ «ЦРР-</a:t>
                      </a:r>
                      <a:r>
                        <a:rPr kumimoji="0" lang="ru-RU" sz="1200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дс</a:t>
                      </a:r>
                      <a:r>
                        <a:rPr kumimoji="0"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 2»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Панфилова Е.Е.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 инструкторов по физической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культуре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Денисова М.Н,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инструктор по ФК МАДОУ «</a:t>
                      </a:r>
                      <a:r>
                        <a:rPr lang="ru-RU" sz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ЦРР-дс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№ 13»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Панфилова Е.Е.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37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 музыкальных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руководителей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Елькина Н.А., музыкальный руководитель МАДОУ «ЦРР-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дс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 № 2»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Панфилова Е.Е.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9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ПДС «Школа молодого воспитателя»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Шардакова М.В., воспитатель МАОУ СОШ №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Панфилова Е.Е.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91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ПДС «Особенности реализации рабочей программы воспитания в дошкольном образовании</a:t>
                      </a:r>
                      <a:r>
                        <a:rPr lang="ru-RU" sz="1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Панфилова Е.Е., методист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МАУ «ЦРО»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Звягина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Е.С.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429684" cy="92867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Начальное общее образование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686518"/>
              </p:ext>
            </p:extLst>
          </p:nvPr>
        </p:nvGraphicFramePr>
        <p:xfrm>
          <a:off x="335741" y="896205"/>
          <a:ext cx="8472517" cy="575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ТМФ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Руководитель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Куратор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172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Ассоциация учителей начальных классов:</a:t>
                      </a:r>
                    </a:p>
                    <a:p>
                      <a:pPr algn="just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МТГ 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«Методологические подходы к формированию математической грамотности»;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МТГ  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«Современные методики формирования читательской грамотности»;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МТГ «Создание условий для формирования естественнонаучной грамотности»;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МТГ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«Ключевые вопросы в формировании финансовой грамотности»;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МТГ «Концептуальные решения в развитии креативного мышления»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Учителя начальных классов МАОУ СОШ № 21:</a:t>
                      </a:r>
                    </a:p>
                    <a:p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Гребнева О.А.</a:t>
                      </a:r>
                    </a:p>
                    <a:p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6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Рожнева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Т.И.</a:t>
                      </a:r>
                    </a:p>
                    <a:p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Попова М.С.</a:t>
                      </a:r>
                    </a:p>
                    <a:p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Летова Т.А.</a:t>
                      </a:r>
                    </a:p>
                    <a:p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Трапезникова</a:t>
                      </a: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С.В.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Методист МАУ «ЦРО»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ММО учителей начальных классов национальных школ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Нахиева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Н.Н., учитель МАОУ «</a:t>
                      </a:r>
                      <a:r>
                        <a:rPr lang="ru-RU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Усть-Туркская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Методист МАУ «ЦРО»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ПДС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«Актуальные проблемы реализации ФГОС НОО» (вопросы воспитания)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Методист МАУ «ЦРО»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Звягина Е.С.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0444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438"/>
            <a:ext cx="9144000" cy="50004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Основное и среднее общее образование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894459"/>
              </p:ext>
            </p:extLst>
          </p:nvPr>
        </p:nvGraphicFramePr>
        <p:xfrm>
          <a:off x="539552" y="332656"/>
          <a:ext cx="8229600" cy="6429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ТМФ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Руководитель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Куратор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85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 учителей иностранного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языка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Зигинова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Т.Н.,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учитель иностранного языка МАОУ лицей № 1 города Кунгура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Методист МАУ «ЦРО»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38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 учителей русского языка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и литературы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Грибова А.А., учитель русского языка МАОУ «Ленская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Звягина Е.С.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22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 учителей математики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Смолякова Ю.Н., учитель математики МАОУ «Ленская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Волегова Н.Н.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21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учителей биологии и химии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Аликина С.Г., учитель биологии и химии МАОУ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Неволинская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ООШ»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Волегова Н.Н.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93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 учителей географии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Хаернасова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Е.В.,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учитель географии МАОУ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Усть-Туркская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Быдзан Т.П.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8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 учителей физики и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астрономии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Дарийчук Н.Е., учитель физики МАОУ «Плехановская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Волегова Н.Н.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65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 учителей истории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обществознания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Старикова А.В.,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учитель истории и обществознания МАОУ «СОШ № 10»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Быдзан Т.П.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797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 учителей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ОБЖ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Маленьких В.В., учитель ОБЖ МАОУ «СОШ № 13»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Новоселова Г.В.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872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 учителей информатики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Анянова Н.А.,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учитель информатики МАОУ СОШ №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Волегова Н.Н.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7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 учителей технологии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Горбунова С.В., учитель технологии МАОУ «Плехановская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Новоселова Г.В.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835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 учителей музыки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Шаравьева Е.Н., учитель музыки МАОУ «ООШ № 17»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Быдзан Т.П.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 учителей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ИЗО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Пихтовникова М.А., учитель ИЗО МБОУ «Голдыревская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Быдзан Т.П.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415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 учителей физической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Желнина А.А., учитель физической культуры МАОУ «ООШ № 17»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Новоселова Г.В.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Для педагогов разного уровня обучения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484761"/>
              </p:ext>
            </p:extLst>
          </p:nvPr>
        </p:nvGraphicFramePr>
        <p:xfrm>
          <a:off x="500034" y="500042"/>
          <a:ext cx="82296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5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ТМФ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Руководитель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Куратор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31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МО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учителей ОРКСЭ и ОДНКНР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Семенцова Е.Н.,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учитель ОПД МАОУ «Комсомольская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Методист МАУ «ЦРО»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22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МО педагогов-библиотекарей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Мальгина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Т.А., педагог-библиотекарь МАОУ «Плехановская СОШ»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Новоселова Г.В.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85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ПДС «Школа молодого учителя»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Коноплева С.Ю., заместитель директора по УР МАОУ «Комсомольская СОШ»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Звягина Е.С.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76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ПДС по подготовке к конкурсу «Учитель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года»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Звягина Е.С., заместитель директора МАУ «ЦРО»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Звягина Е.С.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66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ПДС </a:t>
                      </a: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«Ключевые аспекты формирования современной цифровой образовательной среды»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Волегова Н.Н., методист МАУ «ЦРО»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Звягина Е.С.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ПДС «Школа молодого заместителя»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Звягина Е.С., заместитель директора МАУ «ЦРО»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Звягина Е.С.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МРГ «Вопросы аттестации педагогических работников»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Быдзан Т.П., методист МАУ «ЦРО»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Звягина Е.С.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2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МРГ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«Современные подходы к организации работы с одаренными детьми»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Новоселова Г.В., методист МАУ «ЦРО»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Звягина Е.С.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227505"/>
                  </a:ext>
                </a:extLst>
              </a:tr>
              <a:tr h="216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ОПП «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функциональной грамотности как основа качества образовательных результатов»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Мельникова Г.В., заместитель директора по УВР МАОУ «Моховская ООШ»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Звягина Е.С.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425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0004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ТМФ для узких специалистов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56132"/>
              </p:ext>
            </p:extLst>
          </p:nvPr>
        </p:nvGraphicFramePr>
        <p:xfrm>
          <a:off x="457200" y="1196752"/>
          <a:ext cx="8229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53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ТМФ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Руководитель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Куратор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037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МО учителей-логопедов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Яковлева Т.И., учитель-логопед МАДОУ «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ЦРР-дс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№ 13»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Герасимова А.В.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03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 учителей-дефектологов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Пастухова С.В.,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учитель-дефектолог МАОУ «СОШ № 2 им. М.И. Грибушина»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Герасимова А.В.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407553"/>
                  </a:ext>
                </a:extLst>
              </a:tr>
              <a:tr h="371945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Ассоциация педагогов-психологов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Емельянова А.А.,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педагог-психолог МАДОУ «ЦРР-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дс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№ 2»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Герасимова А.В.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МРГ «Организация взаимодействия узких специалистов»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Герасимова А.В., методист МАУ «ЦРО»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Звягина Е.С.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2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ОПП «Педкоррекция»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Ганьжина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Н.Н., учитель МАОУ «СКОШ для учащихся с ОВЗ»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Герасимова А.В.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227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4445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1343</Words>
  <Application>Microsoft Office PowerPoint</Application>
  <PresentationFormat>Экран (4:3)</PresentationFormat>
  <Paragraphs>235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Wingdings</vt:lpstr>
      <vt:lpstr>Тема Office</vt:lpstr>
      <vt:lpstr>Об утверждении структуры муниципальной методической сети на 2022-2023 учебный год  на повестке учебного года… обновление содержания воспитания</vt:lpstr>
      <vt:lpstr>Обоснование…</vt:lpstr>
      <vt:lpstr>Подробнее…</vt:lpstr>
      <vt:lpstr>Методическая установка…</vt:lpstr>
      <vt:lpstr>Дошкольное образование</vt:lpstr>
      <vt:lpstr>Начальное общее образование</vt:lpstr>
      <vt:lpstr>Основное и среднее общее образование</vt:lpstr>
      <vt:lpstr>Для педагогов разного уровня обучения</vt:lpstr>
      <vt:lpstr>ТМФ для узких специалистов</vt:lpstr>
      <vt:lpstr>ТМФ по вопросам воспитания</vt:lpstr>
      <vt:lpstr>Презентация PowerPoint</vt:lpstr>
    </vt:vector>
  </TitlesOfParts>
  <Company>RIMMC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Установочный семинар для руководителей творческих методических формирований  на повестке дня – функциональная грамотность</dc:title>
  <dc:creator>Преподаватель</dc:creator>
  <cp:lastModifiedBy>Петухов Владимир</cp:lastModifiedBy>
  <cp:revision>185</cp:revision>
  <dcterms:created xsi:type="dcterms:W3CDTF">2021-09-07T07:56:39Z</dcterms:created>
  <dcterms:modified xsi:type="dcterms:W3CDTF">2022-09-14T03:58:22Z</dcterms:modified>
</cp:coreProperties>
</file>