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0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1945" r:id="rId6"/>
    <p:sldId id="257" r:id="rId7"/>
    <p:sldId id="1892" r:id="rId8"/>
    <p:sldId id="1946" r:id="rId9"/>
    <p:sldId id="1989" r:id="rId10"/>
    <p:sldId id="1986" r:id="rId11"/>
    <p:sldId id="1987" r:id="rId12"/>
    <p:sldId id="1887" r:id="rId13"/>
    <p:sldId id="1907" r:id="rId14"/>
    <p:sldId id="1663" r:id="rId15"/>
    <p:sldId id="1991" r:id="rId16"/>
    <p:sldId id="1992" r:id="rId17"/>
    <p:sldId id="1981" r:id="rId18"/>
    <p:sldId id="1942" r:id="rId19"/>
    <p:sldId id="1889" r:id="rId20"/>
    <p:sldId id="1950" r:id="rId21"/>
    <p:sldId id="1982" r:id="rId22"/>
    <p:sldId id="1960" r:id="rId23"/>
    <p:sldId id="1961" r:id="rId24"/>
    <p:sldId id="1962" r:id="rId25"/>
    <p:sldId id="1963" r:id="rId26"/>
    <p:sldId id="1980" r:id="rId27"/>
    <p:sldId id="1969" r:id="rId28"/>
    <p:sldId id="1988" r:id="rId29"/>
    <p:sldId id="1990" r:id="rId30"/>
    <p:sldId id="1993" r:id="rId31"/>
    <p:sldId id="1994" r:id="rId32"/>
    <p:sldId id="1984" r:id="rId33"/>
    <p:sldId id="1983" r:id="rId34"/>
    <p:sldId id="1997" r:id="rId35"/>
    <p:sldId id="1948" r:id="rId36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99F637-C4E0-43A9-A74B-0FE5928742A1}">
          <p14:sldIdLst>
            <p14:sldId id="256"/>
            <p14:sldId id="1945"/>
            <p14:sldId id="257"/>
            <p14:sldId id="1892"/>
            <p14:sldId id="1946"/>
            <p14:sldId id="1989"/>
            <p14:sldId id="1986"/>
            <p14:sldId id="1987"/>
            <p14:sldId id="1887"/>
            <p14:sldId id="1907"/>
            <p14:sldId id="1663"/>
            <p14:sldId id="1991"/>
            <p14:sldId id="1992"/>
            <p14:sldId id="1981"/>
            <p14:sldId id="1942"/>
            <p14:sldId id="1889"/>
            <p14:sldId id="1950"/>
            <p14:sldId id="1982"/>
            <p14:sldId id="1960"/>
            <p14:sldId id="1961"/>
            <p14:sldId id="1962"/>
            <p14:sldId id="1963"/>
            <p14:sldId id="1980"/>
            <p14:sldId id="1969"/>
            <p14:sldId id="1988"/>
            <p14:sldId id="1990"/>
            <p14:sldId id="1993"/>
            <p14:sldId id="1994"/>
            <p14:sldId id="1984"/>
            <p14:sldId id="1983"/>
            <p14:sldId id="1997"/>
            <p14:sldId id="1948"/>
          </p14:sldIdLst>
        </p14:section>
      </p14:sectionLst>
    </p:ext>
    <p:ext uri="{EFAFB233-063F-42B5-8137-9DF3F51BA10A}">
      <p15:sldGuideLst xmlns:p15="http://schemas.microsoft.com/office/powerpoint/2012/main">
        <p15:guide id="2" pos="211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4247" userDrawn="1">
          <p15:clr>
            <a:srgbClr val="C35EA4"/>
          </p15:clr>
        </p15:guide>
        <p15:guide id="7" pos="3727" userDrawn="1">
          <p15:clr>
            <a:srgbClr val="A4A3A4"/>
          </p15:clr>
        </p15:guide>
        <p15:guide id="8" orient="horz" pos="4065" userDrawn="1">
          <p15:clr>
            <a:srgbClr val="F26B43"/>
          </p15:clr>
        </p15:guide>
        <p15:guide id="9" pos="3840" userDrawn="1">
          <p15:clr>
            <a:srgbClr val="A4A3A4"/>
          </p15:clr>
        </p15:guide>
        <p15:guide id="10" pos="914" userDrawn="1">
          <p15:clr>
            <a:srgbClr val="A4A3A4"/>
          </p15:clr>
        </p15:guide>
        <p15:guide id="11" pos="4656" userDrawn="1">
          <p15:clr>
            <a:srgbClr val="9FCC3B"/>
          </p15:clr>
        </p15:guide>
        <p15:guide id="12" orient="horz" pos="3045" userDrawn="1">
          <p15:clr>
            <a:srgbClr val="A4A3A4"/>
          </p15:clr>
        </p15:guide>
        <p15:guide id="13" orient="horz" pos="2364" userDrawn="1">
          <p15:clr>
            <a:srgbClr val="9FCC3B"/>
          </p15:clr>
        </p15:guide>
        <p15:guide id="14" pos="3613" userDrawn="1">
          <p15:clr>
            <a:srgbClr val="F26B43"/>
          </p15:clr>
        </p15:guide>
        <p15:guide id="15" pos="4067" userDrawn="1">
          <p15:clr>
            <a:srgbClr val="F26B43"/>
          </p15:clr>
        </p15:guide>
        <p15:guide id="16" orient="horz" pos="3974" userDrawn="1">
          <p15:clr>
            <a:srgbClr val="9FCC3B"/>
          </p15:clr>
        </p15:guide>
        <p15:guide id="17" orient="horz" pos="2251" userDrawn="1">
          <p15:clr>
            <a:srgbClr val="9FCC3B"/>
          </p15:clr>
        </p15:guide>
        <p15:guide id="18" orient="horz" pos="618" userDrawn="1">
          <p15:clr>
            <a:srgbClr val="9FCC3B"/>
          </p15:clr>
        </p15:guide>
        <p15:guide id="19" orient="horz" pos="2047" userDrawn="1">
          <p15:clr>
            <a:srgbClr val="F26B43"/>
          </p15:clr>
        </p15:guide>
        <p15:guide id="20" pos="3940" userDrawn="1">
          <p15:clr>
            <a:srgbClr val="A4A3A4"/>
          </p15:clr>
        </p15:guide>
        <p15:guide id="21" pos="4040" userDrawn="1">
          <p15:clr>
            <a:srgbClr val="A4A3A4"/>
          </p15:clr>
        </p15:guide>
        <p15:guide id="22" pos="3416" userDrawn="1">
          <p15:clr>
            <a:srgbClr val="A4A3A4"/>
          </p15:clr>
        </p15:guide>
        <p15:guide id="23" pos="4272" userDrawn="1">
          <p15:clr>
            <a:srgbClr val="A4A3A4"/>
          </p15:clr>
        </p15:guide>
        <p15:guide id="24" pos="6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D59"/>
    <a:srgbClr val="3E2A16"/>
    <a:srgbClr val="FFFFFF"/>
    <a:srgbClr val="A98B57"/>
    <a:srgbClr val="DAC37B"/>
    <a:srgbClr val="C5B179"/>
    <a:srgbClr val="FF99CC"/>
    <a:srgbClr val="CEBD9D"/>
    <a:srgbClr val="BFA56E"/>
    <a:srgbClr val="E9D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6" autoAdjust="0"/>
    <p:restoredTop sz="80354" autoAdjust="0"/>
  </p:normalViewPr>
  <p:slideViewPr>
    <p:cSldViewPr snapToGrid="0" showGuides="1">
      <p:cViewPr varScale="1">
        <p:scale>
          <a:sx n="105" d="100"/>
          <a:sy n="105" d="100"/>
        </p:scale>
        <p:origin x="210" y="120"/>
      </p:cViewPr>
      <p:guideLst>
        <p:guide pos="211"/>
        <p:guide pos="7355"/>
        <p:guide orient="horz" pos="300"/>
        <p:guide pos="7469"/>
        <p:guide orient="horz" pos="4247"/>
        <p:guide pos="3727"/>
        <p:guide orient="horz" pos="4065"/>
        <p:guide pos="3840"/>
        <p:guide pos="914"/>
        <p:guide pos="4656"/>
        <p:guide orient="horz" pos="3045"/>
        <p:guide orient="horz" pos="2364"/>
        <p:guide pos="3613"/>
        <p:guide pos="4067"/>
        <p:guide orient="horz" pos="3974"/>
        <p:guide orient="horz" pos="2251"/>
        <p:guide orient="horz" pos="618"/>
        <p:guide orient="horz" pos="2047"/>
        <p:guide pos="3940"/>
        <p:guide pos="4040"/>
        <p:guide pos="3416"/>
        <p:guide pos="4272"/>
        <p:guide pos="65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41078265864107"/>
          <c:y val="5.0793181117408617E-2"/>
          <c:w val="0.57572586038332441"/>
          <c:h val="0.927680612956467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педагогов 1508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04-46D9-B326-0FD94702C1A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4-46D9-B326-0FD94702C1AB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04-46D9-B326-0FD94702C1A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04-46D9-B326-0FD94702C1AB}"/>
              </c:ext>
            </c:extLst>
          </c:dPt>
          <c:dLbls>
            <c:dLbl>
              <c:idx val="0"/>
              <c:layout>
                <c:manualLayout>
                  <c:x val="-1.4617485159512021E-2"/>
                  <c:y val="-2.3413580153027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04-46D9-B326-0FD94702C1AB}"/>
                </c:ext>
              </c:extLst>
            </c:dLbl>
            <c:dLbl>
              <c:idx val="2"/>
              <c:layout>
                <c:manualLayout>
                  <c:x val="0"/>
                  <c:y val="-2.9266975191283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4-46D9-B326-0FD94702C1AB}"/>
                </c:ext>
              </c:extLst>
            </c:dLbl>
            <c:spPr>
              <a:noFill/>
              <a:ln>
                <a:noFill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 </c:v>
                </c:pt>
                <c:pt idx="2">
                  <c:v>Соответствие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0.26</c:v>
                </c:pt>
                <c:pt idx="1">
                  <c:v>0.31000000000000039</c:v>
                </c:pt>
                <c:pt idx="2">
                  <c:v>0.22000000000000003</c:v>
                </c:pt>
                <c:pt idx="3">
                  <c:v>0.18000000000000019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04-46D9-B326-0FD94702C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6898701337334809E-4"/>
          <c:y val="0.12953286681313983"/>
          <c:w val="0.35912161640338919"/>
          <c:h val="0.82363997288080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62639565567244"/>
          <c:y val="2.3294856784695537E-2"/>
          <c:w val="0.71437360434432795"/>
          <c:h val="0.955554933973740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10145</c:v>
                </c:pt>
                <c:pt idx="1">
                  <c:v>5705</c:v>
                </c:pt>
                <c:pt idx="2">
                  <c:v>1652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1-44AA-B57A-61008C2D5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665992"/>
        <c:axId val="384674224"/>
      </c:barChart>
      <c:catAx>
        <c:axId val="384665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84674224"/>
        <c:crosses val="autoZero"/>
        <c:auto val="1"/>
        <c:lblAlgn val="ctr"/>
        <c:lblOffset val="100"/>
        <c:noMultiLvlLbl val="0"/>
      </c:catAx>
      <c:valAx>
        <c:axId val="38467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4665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13978459887405E-4"/>
          <c:y val="5.5956461324687401E-2"/>
          <c:w val="0.99955879992559049"/>
          <c:h val="0.64596842061409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BFA56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низкий</c:v>
                </c:pt>
                <c:pt idx="1">
                  <c:v>ниже среднего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1">
                  <c:v>308</c:v>
                </c:pt>
                <c:pt idx="2">
                  <c:v>464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4-4A12-8A87-A1FA0DCEC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666384"/>
        <c:axId val="384675792"/>
      </c:barChart>
      <c:catAx>
        <c:axId val="384666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ru-RU" sz="1400" b="0" dirty="0"/>
                  <a:t>контингент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84675792"/>
        <c:crosses val="autoZero"/>
        <c:auto val="1"/>
        <c:lblAlgn val="ctr"/>
        <c:lblOffset val="100"/>
        <c:noMultiLvlLbl val="0"/>
      </c:catAx>
      <c:valAx>
        <c:axId val="384675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4666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26664280601287"/>
          <c:y val="6.5760382893314803E-2"/>
          <c:w val="0.66973335719398752"/>
          <c:h val="0.774820132777520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обучающиеся</c:v>
                </c:pt>
              </c:strCache>
            </c:strRef>
          </c:tx>
          <c:spPr>
            <a:solidFill>
              <a:srgbClr val="BFA56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4982</c:v>
                </c:pt>
                <c:pt idx="1">
                  <c:v>3101</c:v>
                </c:pt>
                <c:pt idx="2">
                  <c:v>1210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6-47BC-B949-C6D71BD53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103</c:v>
                </c:pt>
                <c:pt idx="1">
                  <c:v>107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36-47BC-B949-C6D71BD53D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4672264"/>
        <c:axId val="384664424"/>
      </c:barChart>
      <c:catAx>
        <c:axId val="3846722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84664424"/>
        <c:crosses val="autoZero"/>
        <c:auto val="1"/>
        <c:lblAlgn val="ctr"/>
        <c:lblOffset val="100"/>
        <c:noMultiLvlLbl val="0"/>
      </c:catAx>
      <c:valAx>
        <c:axId val="384664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46722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35341676235621"/>
          <c:y val="0"/>
          <c:w val="0.73265981402757496"/>
          <c:h val="1"/>
        </c:manualLayout>
      </c:layout>
      <c:doughnutChart>
        <c:varyColors val="1"/>
        <c:ser>
          <c:idx val="0"/>
          <c:order val="0"/>
          <c:explosion val="21"/>
          <c:dPt>
            <c:idx val="0"/>
            <c:bubble3D val="0"/>
            <c:explosion val="11"/>
            <c:spPr>
              <a:solidFill>
                <a:srgbClr val="A98B5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B3B-427C-93FC-79FF8AE88A6F}"/>
              </c:ext>
            </c:extLst>
          </c:dPt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5B3B-427C-93FC-79FF8AE88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детей дошкольным образованием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3х лет</c:v>
                </c:pt>
              </c:strCache>
            </c:strRef>
          </c:tx>
          <c:spPr>
            <a:solidFill>
              <a:srgbClr val="A98B57"/>
            </a:solidFill>
            <a:ln>
              <a:solidFill>
                <a:srgbClr val="A98B57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A98B57"/>
              </a:solidFill>
              <a:ln>
                <a:solidFill>
                  <a:srgbClr val="E9DCB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2B3-414C-AD10-A07B114F03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</c:v>
                </c:pt>
                <c:pt idx="1">
                  <c:v>972</c:v>
                </c:pt>
                <c:pt idx="2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B3-414C-AD10-A07B114F03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3х-лет</c:v>
                </c:pt>
              </c:strCache>
            </c:strRef>
          </c:tx>
          <c:spPr>
            <a:solidFill>
              <a:srgbClr val="DAC37B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DAC37B"/>
              </a:solidFill>
              <a:ln>
                <a:solidFill>
                  <a:srgbClr val="A98B5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B3-414C-AD10-A07B114F03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4980</c:v>
                </c:pt>
                <c:pt idx="1">
                  <c:v>4444</c:v>
                </c:pt>
                <c:pt idx="2">
                  <c:v>4226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B3-414C-AD10-A07B114F0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668736"/>
        <c:axId val="384666776"/>
      </c:barChart>
      <c:catAx>
        <c:axId val="38466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4666776"/>
        <c:crosses val="autoZero"/>
        <c:auto val="1"/>
        <c:lblAlgn val="ctr"/>
        <c:lblOffset val="100"/>
        <c:noMultiLvlLbl val="0"/>
      </c:catAx>
      <c:valAx>
        <c:axId val="38466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466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7189902565978"/>
          <c:y val="0.13928985388422954"/>
          <c:w val="0.65928100974340242"/>
          <c:h val="0.8395603994880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21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E-49BD-AA7D-D3A6C7F1B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673048"/>
        <c:axId val="384667952"/>
      </c:barChart>
      <c:catAx>
        <c:axId val="384673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84667952"/>
        <c:crosses val="autoZero"/>
        <c:auto val="1"/>
        <c:lblAlgn val="ctr"/>
        <c:lblOffset val="100"/>
        <c:noMultiLvlLbl val="0"/>
      </c:catAx>
      <c:valAx>
        <c:axId val="384667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4673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7189902565978"/>
          <c:y val="0.13928985388422963"/>
          <c:w val="0.65928100974340265"/>
          <c:h val="0.8395603994880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28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7-4550-9D7E-D8EB31FEF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670304"/>
        <c:axId val="384670696"/>
      </c:barChart>
      <c:catAx>
        <c:axId val="3846703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84670696"/>
        <c:crosses val="autoZero"/>
        <c:auto val="1"/>
        <c:lblAlgn val="ctr"/>
        <c:lblOffset val="100"/>
        <c:noMultiLvlLbl val="0"/>
      </c:catAx>
      <c:valAx>
        <c:axId val="384670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4670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выпускников </a:t>
            </a:r>
          </a:p>
        </c:rich>
      </c:tx>
      <c:layout>
        <c:manualLayout>
          <c:xMode val="edge"/>
          <c:yMode val="edge"/>
          <c:x val="0.14624773545313288"/>
          <c:y val="5.118148570140089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"/>
          <c:y val="0.32216047980294088"/>
          <c:w val="1"/>
          <c:h val="0.342752563601050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BFA56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98B5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97-423D-AD10-43DEA58B23E8}"/>
              </c:ext>
            </c:extLst>
          </c:dPt>
          <c:dPt>
            <c:idx val="2"/>
            <c:invertIfNegative val="0"/>
            <c:bubble3D val="0"/>
            <c:spPr>
              <a:solidFill>
                <a:srgbClr val="DAC37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97-423D-AD10-43DEA58B23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0097-423D-AD10-43DEA58B2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671480"/>
        <c:axId val="384671872"/>
      </c:barChart>
      <c:catAx>
        <c:axId val="38467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4671872"/>
        <c:crosses val="autoZero"/>
        <c:auto val="1"/>
        <c:lblAlgn val="ctr"/>
        <c:lblOffset val="100"/>
        <c:noMultiLvlLbl val="0"/>
      </c:catAx>
      <c:valAx>
        <c:axId val="384671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46714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показатель по Кунгурскому МО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9.6585736252093227E-2"/>
                  <c:y val="-2.4582951200712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31-47B7-A8B2-04B6F676F806}"/>
                </c:ext>
              </c:extLst>
            </c:dLbl>
            <c:dLbl>
              <c:idx val="1"/>
              <c:layout>
                <c:manualLayout>
                  <c:x val="-6.6084977435642733E-2"/>
                  <c:y val="7.37488536021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31-47B7-A8B2-04B6F676F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64.7</c:v>
                </c:pt>
                <c:pt idx="1">
                  <c:v>64.099999999999994</c:v>
                </c:pt>
                <c:pt idx="2">
                  <c:v>64.58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31-47B7-A8B2-04B6F676F8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показатель по ПК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8.8960546547980787E-2"/>
                  <c:y val="6.3915673121852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31-47B7-A8B2-04B6F676F806}"/>
                </c:ext>
              </c:extLst>
            </c:dLbl>
            <c:dLbl>
              <c:idx val="1"/>
              <c:layout>
                <c:manualLayout>
                  <c:x val="-7.8793626942497308E-2"/>
                  <c:y val="-6.883226336199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31-47B7-A8B2-04B6F676F806}"/>
                </c:ext>
              </c:extLst>
            </c:dLbl>
            <c:dLbl>
              <c:idx val="2"/>
              <c:layout>
                <c:manualLayout>
                  <c:x val="-1.2708649506854268E-2"/>
                  <c:y val="5.899908288171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31-47B7-A8B2-04B6F676F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64.040000000000006</c:v>
                </c:pt>
                <c:pt idx="1">
                  <c:v>64.169999999999987</c:v>
                </c:pt>
                <c:pt idx="2">
                  <c:v>63.57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F31-47B7-A8B2-04B6F676F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4669520"/>
        <c:axId val="384676576"/>
      </c:lineChart>
      <c:catAx>
        <c:axId val="38466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84676576"/>
        <c:crosses val="autoZero"/>
        <c:auto val="1"/>
        <c:lblAlgn val="ctr"/>
        <c:lblOffset val="100"/>
        <c:noMultiLvlLbl val="0"/>
      </c:catAx>
      <c:valAx>
        <c:axId val="384676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466952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8.5539034646189741E-2"/>
          <c:y val="0.75320023134280634"/>
          <c:w val="0.87147389085437565"/>
          <c:h val="0.2221240663225881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Аттестаты об ООО с отличием</c:v>
                </c:pt>
              </c:strCache>
            </c:strRef>
          </c:tx>
          <c:spPr>
            <a:solidFill>
              <a:srgbClr val="E9DCB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4.7</c:v>
                </c:pt>
                <c:pt idx="1">
                  <c:v>4.4000000000000004</c:v>
                </c:pt>
                <c:pt idx="2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8-44E3-BABA-7B09E78815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Медаль "За особые успехи в учении"</c:v>
                </c:pt>
              </c:strCache>
            </c:strRef>
          </c:tx>
          <c:spPr>
            <a:solidFill>
              <a:srgbClr val="BFA56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B8-44E3-BABA-7B09E7881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686768"/>
        <c:axId val="384681672"/>
      </c:barChart>
      <c:catAx>
        <c:axId val="384686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84681672"/>
        <c:crosses val="autoZero"/>
        <c:auto val="1"/>
        <c:lblAlgn val="ctr"/>
        <c:lblOffset val="100"/>
        <c:noMultiLvlLbl val="0"/>
      </c:catAx>
      <c:valAx>
        <c:axId val="3846816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8468676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6.9094056549336407E-3"/>
          <c:y val="0.77473757304797286"/>
          <c:w val="0.97110559723023671"/>
          <c:h val="0.1622651394142755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51165398285818"/>
          <c:y val="6.7858691264632551E-2"/>
          <c:w val="0.59688111581672765"/>
          <c:h val="0.891340664597851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состав педагогов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58-4C0E-BA36-D6A94D2EB1C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58-4C0E-BA36-D6A94D2EB1C1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58-4C0E-BA36-D6A94D2EB1C1}"/>
              </c:ext>
            </c:extLst>
          </c:dPt>
          <c:dLbls>
            <c:dLbl>
              <c:idx val="2"/>
              <c:layout>
                <c:manualLayout>
                  <c:x val="1.3891976754456851E-2"/>
                  <c:y val="2.0913732500187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58-4C0E-BA36-D6A94D2E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35 лет</c:v>
                </c:pt>
                <c:pt idx="1">
                  <c:v>От 35 лет до 55 лет</c:v>
                </c:pt>
                <c:pt idx="2">
                  <c:v>Старше 55 лет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0.23</c:v>
                </c:pt>
                <c:pt idx="1">
                  <c:v>0.56999999999999995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8-4C0E-BA36-D6A94D2EB1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6948035444649281"/>
          <c:w val="0.31403659908901327"/>
          <c:h val="0.61221597401238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71813825646948"/>
          <c:y val="0"/>
          <c:w val="0.68544365612179481"/>
          <c:h val="0.832799340134984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1250</c:v>
                </c:pt>
                <c:pt idx="1">
                  <c:v>2100</c:v>
                </c:pt>
                <c:pt idx="2">
                  <c:v>2800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7-44F6-9A89-8ECA12E12E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"/>
          <c:y val="0.8614831403150085"/>
          <c:w val="0.96745446527270229"/>
          <c:h val="0.1342120100786685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27647066259038"/>
          <c:y val="0.20060385000325817"/>
          <c:w val="0.50325382821987263"/>
          <c:h val="0.71799591982793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Педстаж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5D-41B4-8B27-4457793043FB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5D-41B4-8B27-4457793043FB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5D-41B4-8B27-4457793043F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5D-41B4-8B27-4457793043FB}"/>
              </c:ext>
            </c:extLst>
          </c:dPt>
          <c:dLbls>
            <c:dLbl>
              <c:idx val="3"/>
              <c:layout>
                <c:manualLayout>
                  <c:x val="1.12654092725406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5D-41B4-8B27-4457793043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 5 лет</c:v>
                </c:pt>
                <c:pt idx="1">
                  <c:v>от 5 до 10 лет</c:v>
                </c:pt>
                <c:pt idx="2">
                  <c:v>от 10 до 20 лет</c:v>
                </c:pt>
                <c:pt idx="3">
                  <c:v>более 20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0.15000000000000019</c:v>
                </c:pt>
                <c:pt idx="1">
                  <c:v>0.1</c:v>
                </c:pt>
                <c:pt idx="2">
                  <c:v>0.2</c:v>
                </c:pt>
                <c:pt idx="3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5D-41B4-8B27-4457793043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9265213531575717"/>
          <c:w val="0.28364675113174082"/>
          <c:h val="0.58488055787616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31011772620677E-2"/>
          <c:y val="0"/>
          <c:w val="0.9116689882273793"/>
          <c:h val="0.930750962530706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E2A16"/>
            </a:solidFill>
            <a:ln>
              <a:solidFill>
                <a:schemeClr val="bg1"/>
              </a:solidFill>
            </a:ln>
            <a:effectLst/>
          </c:spPr>
          <c:explosion val="12"/>
          <c:dPt>
            <c:idx val="0"/>
            <c:bubble3D val="0"/>
            <c:explosion val="0"/>
            <c:spPr>
              <a:solidFill>
                <a:srgbClr val="3E2A1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AAB-4959-B22C-8BC4CC7BB474}"/>
              </c:ext>
            </c:extLst>
          </c:dPt>
          <c:dPt>
            <c:idx val="1"/>
            <c:bubble3D val="0"/>
            <c:explosion val="0"/>
            <c:spPr>
              <a:solidFill>
                <a:srgbClr val="A98B57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AB-4959-B22C-8BC4CC7BB474}"/>
              </c:ext>
            </c:extLst>
          </c:dPt>
          <c:dPt>
            <c:idx val="2"/>
            <c:bubble3D val="0"/>
            <c:spPr>
              <a:solidFill>
                <a:srgbClr val="3E2A1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75-4F72-8335-C7A8AF7FD3DC}"/>
              </c:ext>
            </c:extLst>
          </c:dPt>
          <c:dPt>
            <c:idx val="3"/>
            <c:bubble3D val="0"/>
            <c:spPr>
              <a:solidFill>
                <a:srgbClr val="3E2A1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75-4F72-8335-C7A8AF7FD3DC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67.2</c:v>
                </c:pt>
                <c:pt idx="1">
                  <c:v>32.800000000000004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AB-4959-B22C-8BC4CC7BB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5"/>
        <c:holeSize val="59"/>
      </c:doughnut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31011772620677E-2"/>
          <c:y val="0.12136896281003751"/>
          <c:w val="0.83136806843408784"/>
          <c:h val="0.764648309150649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2"/>
          <c:dPt>
            <c:idx val="0"/>
            <c:bubble3D val="0"/>
            <c:explosion val="0"/>
            <c:spPr>
              <a:solidFill>
                <a:srgbClr val="A98B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5-4E87-8B04-AD57BB1667D7}"/>
              </c:ext>
            </c:extLst>
          </c:dPt>
          <c:dPt>
            <c:idx val="1"/>
            <c:bubble3D val="0"/>
            <c:explosion val="0"/>
            <c:spPr>
              <a:solidFill>
                <a:srgbClr val="3E2A1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5-4E87-8B04-AD57BB1667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5-4E87-8B04-AD57BB1667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5-4E87-8B04-AD57BB1667D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25-4E87-8B04-AD57BB166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2"/>
          <c:dPt>
            <c:idx val="0"/>
            <c:bubble3D val="0"/>
            <c:explosion val="0"/>
            <c:spPr>
              <a:solidFill>
                <a:srgbClr val="A98B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02-4E1C-A3C3-077B1007A645}"/>
              </c:ext>
            </c:extLst>
          </c:dPt>
          <c:dPt>
            <c:idx val="1"/>
            <c:bubble3D val="0"/>
            <c:explosion val="0"/>
            <c:spPr>
              <a:solidFill>
                <a:srgbClr val="3E2A1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02-4E1C-A3C3-077B1007A6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02-4E1C-A3C3-077B1007A6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02-4E1C-A3C3-077B1007A645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02-4E1C-A3C3-077B1007A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0353933463218"/>
          <c:y val="0.15831812275656573"/>
          <c:w val="0.77484737327307796"/>
          <c:h val="0.6495245442183671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A98B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02-4E1C-A3C3-077B1007A645}"/>
              </c:ext>
            </c:extLst>
          </c:dPt>
          <c:dPt>
            <c:idx val="1"/>
            <c:bubble3D val="0"/>
            <c:spPr>
              <a:solidFill>
                <a:srgbClr val="3E2A1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02-4E1C-A3C3-077B1007A6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02-4E1C-A3C3-077B1007A6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02-4E1C-A3C3-077B1007A645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02-4E1C-A3C3-077B1007A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D80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4E373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Техническая</c:v>
                </c:pt>
                <c:pt idx="1">
                  <c:v>Туристско-краеведческая</c:v>
                </c:pt>
                <c:pt idx="2">
                  <c:v>Естественнонаучная</c:v>
                </c:pt>
                <c:pt idx="3">
                  <c:v>Художественная</c:v>
                </c:pt>
                <c:pt idx="4">
                  <c:v>Социально-гуманитарная</c:v>
                </c:pt>
                <c:pt idx="5">
                  <c:v>Физкультурно-спортивная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5.2</c:v>
                </c:pt>
                <c:pt idx="1">
                  <c:v>6.1</c:v>
                </c:pt>
                <c:pt idx="2">
                  <c:v>8.7000000000000011</c:v>
                </c:pt>
                <c:pt idx="3">
                  <c:v>24.5</c:v>
                </c:pt>
                <c:pt idx="4">
                  <c:v>24.3</c:v>
                </c:pt>
                <c:pt idx="5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4-4D24-95AF-0BA13D2CA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4692256"/>
        <c:axId val="384671088"/>
      </c:barChart>
      <c:catAx>
        <c:axId val="384692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84671088"/>
        <c:crosses val="autoZero"/>
        <c:auto val="1"/>
        <c:lblAlgn val="ctr"/>
        <c:lblOffset val="100"/>
        <c:noMultiLvlLbl val="0"/>
      </c:catAx>
      <c:valAx>
        <c:axId val="384671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469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D805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307712965103205E-3"/>
                  <c:y val="-3.1470508639929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B4-4301-BF1F-8EBFAF52A7B7}"/>
                </c:ext>
              </c:extLst>
            </c:dLbl>
            <c:dLbl>
              <c:idx val="1"/>
              <c:layout>
                <c:manualLayout>
                  <c:x val="4.6560998543564826E-3"/>
                  <c:y val="-1.4820435805257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B4-4301-BF1F-8EBFAF52A7B7}"/>
                </c:ext>
              </c:extLst>
            </c:dLbl>
            <c:dLbl>
              <c:idx val="2"/>
              <c:layout>
                <c:manualLayout>
                  <c:x val="-3.6631516269496345E-3"/>
                  <c:y val="-2.9993351330402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B4-4301-BF1F-8EBFAF52A7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421E0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0.78</c:v>
                </c:pt>
                <c:pt idx="2" formatCode="0.00%">
                  <c:v>0.81499999999999995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B4-4301-BF1F-8EBFAF52A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4665600"/>
        <c:axId val="384673440"/>
      </c:barChart>
      <c:catAx>
        <c:axId val="38466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84673440"/>
        <c:crosses val="autoZero"/>
        <c:auto val="1"/>
        <c:lblAlgn val="ctr"/>
        <c:lblOffset val="100"/>
        <c:noMultiLvlLbl val="0"/>
      </c:catAx>
      <c:valAx>
        <c:axId val="3846734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8466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0.27986</cdr:x>
      <cdr:y>0.38661</cdr:y>
    </cdr:from>
    <cdr:to>
      <cdr:x>0.99161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9549" y="5763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rPr>
            <a:t>100</a:t>
          </a:r>
          <a:br>
            <a:rPr lang="ru-RU" sz="12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rPr>
            <a:t>  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0.24135</cdr:x>
      <cdr:y>0.92647</cdr:y>
    </cdr:from>
    <cdr:to>
      <cdr:x>0.30973</cdr:x>
      <cdr:y>0.9902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08013" y="2223806"/>
          <a:ext cx="172267" cy="152971"/>
        </a:xfrm>
        <a:prstGeom xmlns:a="http://schemas.openxmlformats.org/drawingml/2006/main" prst="rect">
          <a:avLst/>
        </a:prstGeom>
        <a:solidFill xmlns:a="http://schemas.openxmlformats.org/drawingml/2006/main">
          <a:srgbClr val="BFA56E"/>
        </a:solidFill>
        <a:ln xmlns:a="http://schemas.openxmlformats.org/drawingml/2006/main">
          <a:solidFill>
            <a:srgbClr val="C5B17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0.43164</cdr:x>
      <cdr:y>0.46243</cdr:y>
    </cdr:from>
    <cdr:to>
      <cdr:x>0.73811</cdr:x>
      <cdr:y>0.69023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5147" y="1273835"/>
          <a:ext cx="1303019" cy="6275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rPr>
            <a:t>100 %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3B278300-CECD-48D9-8A7C-7880CC6CB83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821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87088FA6-3ABD-4298-B2F3-0D1E1AC290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4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65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7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7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1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5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6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49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66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67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640">
              <a:spcBef>
                <a:spcPts val="100"/>
              </a:spcBef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8FA6-3ABD-4298-B2F3-0D1E1AC2900B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16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7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86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585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394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56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37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45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53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40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098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31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BD1D-F8AE-4171-90A4-B45064A1778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4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spcFirstLastPara="1" wrap="square" lIns="90995" tIns="45485" rIns="90995" bIns="45485" anchor="t" anchorCtr="0">
            <a:noAutofit/>
          </a:bodyPr>
          <a:lstStyle/>
          <a:p>
            <a:endParaRPr sz="360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481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6BD1D-F8AE-4171-90A4-B45064A1778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54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0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13DEE-ECEF-46DD-BCA7-8D60072A49A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5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102">
              <a:defRPr/>
            </a:pP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34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1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ru-RU" b="0" dirty="0"/>
            </a:b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6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0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162CB-7774-42B6-A8D6-D7100C05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AFF31-0187-4DCF-86D8-8A12095FE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497E3-59CE-48BA-9476-6008FB1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F59D18-9B7D-448C-BDD0-9BA60D40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1EB45-9CEC-41BC-B57C-DE54E236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7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B7B42-06BE-402A-AE9A-935E4FA3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E3D3F1-01BF-4481-A5EA-12F4867E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70CA2-A860-460B-BECA-36D918EB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4DC0A-D9AC-44D6-9660-93AE2D9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9EF86-FDCA-4121-BF98-9030B8A9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2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F83E25-2D06-4E81-9658-060A1278E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6A45BB-95BD-43CF-B32B-B80E0F59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77F4D-FB5D-484F-83B6-EC1CAA91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2E4F-5057-4630-8AC2-31E91B8F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E519F2-56B8-4F79-BB5D-A083D470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0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831EB-FD68-410F-A842-73140420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9501D-00ED-4FC7-ABF6-F4226FF18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31B43C-06FB-4131-934D-93C6E2DF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3501A-AF27-41E2-9C20-3BD908CF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595E8-6FEB-4BC2-B7BF-2F6A1B08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9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CC399-7E00-4DB2-ACFD-B6A9E77E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5FC41-AE8B-4333-B193-54A64984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773B6-AA1E-46DE-952A-2B927088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E09DB-02D4-47B9-8923-D54DDC13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6D7AF3-D869-41BE-B88F-06A3D33A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22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A5071-FC92-4A91-82C8-8EC4E45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F56A7-3BFC-4BEB-B4F8-5363808FD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25F0DC-1CFD-4905-B118-DDC62924C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6073E-F0BD-4180-A997-7D852C3E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507376-7B3C-456B-90AB-EF3388F4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DD441B-D399-4B6B-BA35-EAAA099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9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F3669-ED59-42BE-B6CC-D2C75A0E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3D184-FD2E-4AB8-A291-1039C00F3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31BAD9-8DD7-4125-AE6A-BFF3C7255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720582-2D25-432F-AB01-26F012E5B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B7AC71-B37E-4C88-9F2C-CC97A3E1E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E673A9-2B73-4951-A71F-A81F8BCE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7BE09C-18C7-493F-AA6B-6D14C5A8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66DAC1-F0F8-4215-A327-7BB281C3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2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95B41-3299-4891-922C-36E02FC7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5AC652-5B4C-4004-80FD-5074D788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2A6612-6EE2-488C-84BC-224D1C0A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28BCA-A90C-455D-9AC6-672E310B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51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9A2C4D-96D6-4D90-BB02-C8BCAAD9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004907-93B9-45FE-AF9B-5B56BB1F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E825D5-E88C-43E9-8ED2-E1B9334A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1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27DB5-FF60-4B19-9CDC-CF14AA6C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C97FC-DCA9-40A0-B856-AD679DA7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DE7F2B-5BD9-49F5-9B06-9D0F6EF9D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18E459-FF73-48ED-90B2-2536DCE8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2E92E-5D13-4718-90D0-57B254C92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AC36FF-1BE7-421D-84EF-AD6BB4A5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6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8D5EC-A855-4977-9569-7F594A92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6FAB6A-3F30-44BF-98ED-D6ECD220D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0D3627-74E4-4929-9264-4087C870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DE8FA5-075C-4E85-9121-80521CC8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792CED-E60B-40FC-95A2-B3A33C5D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58E56-2A90-4522-B1A7-4AE0DA59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9F09C-D534-4113-8FA7-AB810A74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090C15-D652-4D08-A9BE-091DFB76D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70EB68-6C3A-4A4F-9A24-D5EE5B3E5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39A5-E25A-4A94-8B87-7C0C22289B7C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328429-4AE8-4347-96F6-716BAB6E8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B08C3-6BDE-4F3E-92B8-63278B43F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179D-727B-4054-A229-A9932C56EC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68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21" Type="http://schemas.openxmlformats.org/officeDocument/2006/relationships/image" Target="../media/image57.jpeg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microsoft.com/office/2007/relationships/hdphoto" Target="../media/hdphoto4.wdp"/><Relationship Id="rId19" Type="http://schemas.openxmlformats.org/officeDocument/2006/relationships/image" Target="../media/image56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chart" Target="../charts/chart6.xml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12" Type="http://schemas.openxmlformats.org/officeDocument/2006/relationships/chart" Target="../charts/chart5.xml"/><Relationship Id="rId1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hart" Target="../charts/chart4.xml"/><Relationship Id="rId5" Type="http://schemas.openxmlformats.org/officeDocument/2006/relationships/image" Target="../media/image59.jpeg"/><Relationship Id="rId15" Type="http://schemas.openxmlformats.org/officeDocument/2006/relationships/image" Target="../media/image64.png"/><Relationship Id="rId10" Type="http://schemas.openxmlformats.org/officeDocument/2006/relationships/image" Target="../media/image1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microsoft.com/office/2007/relationships/hdphoto" Target="../media/hdphoto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1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3.wdp"/><Relationship Id="rId18" Type="http://schemas.openxmlformats.org/officeDocument/2006/relationships/image" Target="../media/image85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79.png"/><Relationship Id="rId12" Type="http://schemas.openxmlformats.org/officeDocument/2006/relationships/image" Target="../media/image26.png"/><Relationship Id="rId17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15.png"/><Relationship Id="rId10" Type="http://schemas.openxmlformats.org/officeDocument/2006/relationships/chart" Target="../charts/chart9.xml"/><Relationship Id="rId19" Type="http://schemas.microsoft.com/office/2007/relationships/hdphoto" Target="../media/hdphoto12.wdp"/><Relationship Id="rId4" Type="http://schemas.openxmlformats.org/officeDocument/2006/relationships/chart" Target="../charts/chart8.xml"/><Relationship Id="rId9" Type="http://schemas.openxmlformats.org/officeDocument/2006/relationships/image" Target="../media/image81.pn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chart" Target="../charts/chart12.xml"/><Relationship Id="rId5" Type="http://schemas.openxmlformats.org/officeDocument/2006/relationships/image" Target="../media/image15.png"/><Relationship Id="rId10" Type="http://schemas.openxmlformats.org/officeDocument/2006/relationships/chart" Target="../charts/chart11.xml"/><Relationship Id="rId4" Type="http://schemas.openxmlformats.org/officeDocument/2006/relationships/image" Target="../media/image86.jpeg"/><Relationship Id="rId9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91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chart" Target="../charts/chart14.xml"/><Relationship Id="rId15" Type="http://schemas.openxmlformats.org/officeDocument/2006/relationships/image" Target="../media/image84.png"/><Relationship Id="rId10" Type="http://schemas.openxmlformats.org/officeDocument/2006/relationships/image" Target="../media/image94.jpeg"/><Relationship Id="rId4" Type="http://schemas.openxmlformats.org/officeDocument/2006/relationships/chart" Target="../charts/chart13.xml"/><Relationship Id="rId9" Type="http://schemas.openxmlformats.org/officeDocument/2006/relationships/image" Target="../media/image93.jpe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7.png"/><Relationship Id="rId7" Type="http://schemas.openxmlformats.org/officeDocument/2006/relationships/image" Target="../media/image9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microsoft.com/office/2007/relationships/hdphoto" Target="../media/hdphoto11.wdp"/><Relationship Id="rId5" Type="http://schemas.openxmlformats.org/officeDocument/2006/relationships/image" Target="../media/image98.jpeg"/><Relationship Id="rId10" Type="http://schemas.openxmlformats.org/officeDocument/2006/relationships/image" Target="../media/image84.png"/><Relationship Id="rId4" Type="http://schemas.openxmlformats.org/officeDocument/2006/relationships/chart" Target="../charts/chart17.xml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3.jpe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microsoft.com/office/2007/relationships/hdphoto" Target="../media/hdphoto14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2.png"/><Relationship Id="rId5" Type="http://schemas.openxmlformats.org/officeDocument/2006/relationships/image" Target="../media/image108.jpeg"/><Relationship Id="rId10" Type="http://schemas.openxmlformats.org/officeDocument/2006/relationships/image" Target="../media/image111.jpeg"/><Relationship Id="rId4" Type="http://schemas.openxmlformats.org/officeDocument/2006/relationships/image" Target="../media/image107.jpeg"/><Relationship Id="rId9" Type="http://schemas.openxmlformats.org/officeDocument/2006/relationships/image" Target="../media/image110.png"/><Relationship Id="rId1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png"/><Relationship Id="rId3" Type="http://schemas.openxmlformats.org/officeDocument/2006/relationships/image" Target="../media/image7.pn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microsoft.com/office/2007/relationships/hdphoto" Target="../media/hdphoto3.wdp"/><Relationship Id="rId10" Type="http://schemas.openxmlformats.org/officeDocument/2006/relationships/image" Target="../media/image119.jpeg"/><Relationship Id="rId4" Type="http://schemas.openxmlformats.org/officeDocument/2006/relationships/image" Target="../media/image26.png"/><Relationship Id="rId9" Type="http://schemas.openxmlformats.org/officeDocument/2006/relationships/image" Target="../media/image118.jpeg"/><Relationship Id="rId1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30.png"/><Relationship Id="rId18" Type="http://schemas.openxmlformats.org/officeDocument/2006/relationships/image" Target="../media/image133.png"/><Relationship Id="rId3" Type="http://schemas.openxmlformats.org/officeDocument/2006/relationships/image" Target="../media/image7.png"/><Relationship Id="rId21" Type="http://schemas.openxmlformats.org/officeDocument/2006/relationships/image" Target="../media/image135.jpeg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6" Type="http://schemas.microsoft.com/office/2007/relationships/hdphoto" Target="../media/hdphoto18.wdp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5" Type="http://schemas.openxmlformats.org/officeDocument/2006/relationships/image" Target="../media/image131.png"/><Relationship Id="rId10" Type="http://schemas.openxmlformats.org/officeDocument/2006/relationships/image" Target="../media/image127.png"/><Relationship Id="rId19" Type="http://schemas.microsoft.com/office/2007/relationships/hdphoto" Target="../media/hdphoto19.wdp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jpeg"/><Relationship Id="rId3" Type="http://schemas.openxmlformats.org/officeDocument/2006/relationships/image" Target="../media/image7.pn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jpeg"/><Relationship Id="rId10" Type="http://schemas.openxmlformats.org/officeDocument/2006/relationships/image" Target="../media/image144.pn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7.pn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chart" Target="../charts/chart3.xml"/><Relationship Id="rId5" Type="http://schemas.microsoft.com/office/2007/relationships/hdphoto" Target="../media/hdphoto2.wdp"/><Relationship Id="rId10" Type="http://schemas.openxmlformats.org/officeDocument/2006/relationships/chart" Target="../charts/chart2.xml"/><Relationship Id="rId4" Type="http://schemas.openxmlformats.org/officeDocument/2006/relationships/image" Target="../media/image25.png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7.png"/><Relationship Id="rId21" Type="http://schemas.openxmlformats.org/officeDocument/2006/relationships/image" Target="../media/image15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jpeg"/><Relationship Id="rId20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DD62A0-405C-4859-9A2D-2E2629F7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A018E1B-0D91-4A7A-96E5-AC5BDE2A88FC}"/>
              </a:ext>
            </a:extLst>
          </p:cNvPr>
          <p:cNvGrpSpPr/>
          <p:nvPr/>
        </p:nvGrpSpPr>
        <p:grpSpPr>
          <a:xfrm>
            <a:off x="8273139" y="252670"/>
            <a:ext cx="3668402" cy="778045"/>
            <a:chOff x="6208125" y="328992"/>
            <a:chExt cx="3668402" cy="7780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B678A15-442B-472F-B564-59BFE60A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125" y="328992"/>
              <a:ext cx="846643" cy="7780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1B5B49-39B6-403F-BE5B-7504618BCA18}"/>
                </a:ext>
              </a:extLst>
            </p:cNvPr>
            <p:cNvSpPr txBox="1"/>
            <p:nvPr/>
          </p:nvSpPr>
          <p:spPr>
            <a:xfrm>
              <a:off x="7054768" y="464443"/>
              <a:ext cx="28217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ru-RU" sz="1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АВГУСТОВСКОЕ СОВЕЩАНИЕ ПЕДАГОГИЧЕСКИХ РАБОТНИКОВ/ 2023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154893-F413-4F67-87B0-91CD569A1D10}"/>
              </a:ext>
            </a:extLst>
          </p:cNvPr>
          <p:cNvSpPr txBox="1"/>
          <p:nvPr/>
        </p:nvSpPr>
        <p:spPr>
          <a:xfrm>
            <a:off x="4439542" y="388121"/>
            <a:ext cx="363041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/>
              <a:t>УПРАВЛЕНИЕ ОБРАЗОВАНИЯ АДМИНИСТРАЦИИ КУНГУРСКОГОМУНИЦИПАЛЬНОГО ОКРУГА ПЕРМСКОГО КРАЯ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E345E-0453-4611-8F61-7898D8BD37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37" y="-278589"/>
            <a:ext cx="2864767" cy="161143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95370" y="2261860"/>
            <a:ext cx="11266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Разговор о Важном в Год педагога и наставника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19592" y="5932605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Паршакова Олеся Алексеевна,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образования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740483" y="3751000"/>
            <a:ext cx="11163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Мы, сфера работы с будущим, не должны бежать за этими изменениями, нам надо не просто адаптироваться к ним, а стараться их опережать</a:t>
            </a:r>
            <a:endParaRPr lang="ru-RU" sz="2000" b="1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8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1" y="0"/>
            <a:ext cx="12203162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2E6A8A-E67B-1E4B-9935-5797C7F798F2}"/>
              </a:ext>
            </a:extLst>
          </p:cNvPr>
          <p:cNvSpPr/>
          <p:nvPr/>
        </p:nvSpPr>
        <p:spPr>
          <a:xfrm>
            <a:off x="73492" y="996035"/>
            <a:ext cx="4373964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EEDC0A-E811-624F-B918-BBF025AE7A91}"/>
              </a:ext>
            </a:extLst>
          </p:cNvPr>
          <p:cNvSpPr/>
          <p:nvPr/>
        </p:nvSpPr>
        <p:spPr>
          <a:xfrm>
            <a:off x="73491" y="2063516"/>
            <a:ext cx="6107687" cy="92075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273624" y="49712"/>
            <a:ext cx="5528409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ОБЩЕРОССИЙСКОЕ ОБЩЕСТВЕННО-ГОСУДАРСТВЕННОЕ  ДВИЖЕНИЕ</a:t>
            </a:r>
            <a:b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 И МОЛОДЁЖИ</a:t>
            </a:r>
            <a:endParaRPr lang="ru-RU" b="1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670" y="23151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№12 им. В.Ф.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Маргелова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СКОШ для учащихся с ОВЗ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Шадейская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Моховская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Неволинская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Троицкая школа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9317" y="99275"/>
            <a:ext cx="416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ЦЕНТРЫ ДЕТСКИХ ИНИЦИАТИВ 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EEDC0A-E811-624F-B918-BBF025AE7A91}"/>
              </a:ext>
            </a:extLst>
          </p:cNvPr>
          <p:cNvSpPr/>
          <p:nvPr/>
        </p:nvSpPr>
        <p:spPr>
          <a:xfrm>
            <a:off x="6326897" y="1528669"/>
            <a:ext cx="5575748" cy="9668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42E6A8A-E67B-1E4B-9935-5797C7F798F2}"/>
              </a:ext>
            </a:extLst>
          </p:cNvPr>
          <p:cNvSpPr/>
          <p:nvPr/>
        </p:nvSpPr>
        <p:spPr>
          <a:xfrm>
            <a:off x="6280293" y="490172"/>
            <a:ext cx="5554994" cy="32725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Комсомольская школа</a:t>
            </a:r>
          </a:p>
          <a:p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</a:t>
            </a:r>
          </a:p>
          <a:p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Усть-Туркская школа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6447940" y="3260009"/>
            <a:ext cx="5219700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СОЦИАЛЬНОЙ</a:t>
            </a:r>
            <a:b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АКТИВНОСТИ «ОРЛЯТА РОССИИ»</a:t>
            </a:r>
            <a:endParaRPr lang="ru-RU" sz="18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0794" y="4112962"/>
            <a:ext cx="546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 10 /116 чел.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Гимназия № 16 /88 чел.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школа/84 чел.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42E6A8A-E67B-1E4B-9935-5797C7F798F2}"/>
              </a:ext>
            </a:extLst>
          </p:cNvPr>
          <p:cNvSpPr/>
          <p:nvPr/>
        </p:nvSpPr>
        <p:spPr>
          <a:xfrm>
            <a:off x="6503829" y="3838663"/>
            <a:ext cx="3841849" cy="277654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EEDC0A-E811-624F-B918-BBF025AE7A91}"/>
              </a:ext>
            </a:extLst>
          </p:cNvPr>
          <p:cNvSpPr/>
          <p:nvPr/>
        </p:nvSpPr>
        <p:spPr>
          <a:xfrm>
            <a:off x="6503829" y="4854568"/>
            <a:ext cx="5643285" cy="74956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3A2266-55D2-44FB-852C-8F672790A6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11998"/>
          <a:stretch/>
        </p:blipFill>
        <p:spPr>
          <a:xfrm>
            <a:off x="9948180" y="4168639"/>
            <a:ext cx="2208861" cy="12677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6058" y="53868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25611" y="27710"/>
            <a:ext cx="639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26897" y="1689404"/>
            <a:ext cx="2934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 1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 12 им. В.Ф.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Маргелова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СКОШ для учащихся с ОВЗ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Плехановская школа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Шадейская школа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Моховская школа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Троицкая школа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54649" y="4683385"/>
            <a:ext cx="1608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Троицкая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5670" y="1301883"/>
            <a:ext cx="2073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 10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Усть-Туркская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лицей №1 города Кунгура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60940" y="879973"/>
            <a:ext cx="2857641" cy="19043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624" y="3863206"/>
            <a:ext cx="2863861" cy="214789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2968" y="2350108"/>
            <a:ext cx="3013762" cy="20098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/>
          <a:srcRect l="2329" t="17623" r="820" b="17810"/>
          <a:stretch/>
        </p:blipFill>
        <p:spPr>
          <a:xfrm>
            <a:off x="3242968" y="4751924"/>
            <a:ext cx="3072675" cy="153633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402450" y="3379144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" y="726651"/>
            <a:ext cx="661770" cy="661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9" b="89975" l="4938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7007" flipH="1">
            <a:off x="274287" y="1863921"/>
            <a:ext cx="588492" cy="58334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81" y="219705"/>
            <a:ext cx="661770" cy="66177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9" b="89975" l="4938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4035" flipH="1">
            <a:off x="6623378" y="1280689"/>
            <a:ext cx="560133" cy="5552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93" y="3653136"/>
            <a:ext cx="508068" cy="5080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9" b="89975" l="4938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7007" flipH="1">
            <a:off x="6627225" y="4707783"/>
            <a:ext cx="522963" cy="5183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865" y="1050465"/>
            <a:ext cx="1062035" cy="10316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47701" y="1016679"/>
            <a:ext cx="106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первые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4028" y="6025957"/>
            <a:ext cx="1114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Школа № 18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79888" y="4406386"/>
            <a:ext cx="254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Школа № 2 им. М.И.Грибушина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92388" y="6316856"/>
            <a:ext cx="1114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Школа № 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76049" y="2794759"/>
            <a:ext cx="1830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Филипповская школа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18" y="4805669"/>
            <a:ext cx="2067213" cy="142884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970934" y="6302956"/>
            <a:ext cx="166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Ергачинская школа</a:t>
            </a:r>
          </a:p>
        </p:txBody>
      </p:sp>
    </p:spTree>
    <p:extLst>
      <p:ext uri="{BB962C8B-B14F-4D97-AF65-F5344CB8AC3E}">
        <p14:creationId xmlns:p14="http://schemas.microsoft.com/office/powerpoint/2010/main" val="351866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8"/>
            <a:ext cx="12192000" cy="6847464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1149931" y="298360"/>
            <a:ext cx="4378758" cy="4082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КЛУБЫ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73B180-7640-4BC1-A3EA-F54AB1B0EC98}"/>
              </a:ext>
            </a:extLst>
          </p:cNvPr>
          <p:cNvSpPr/>
          <p:nvPr/>
        </p:nvSpPr>
        <p:spPr>
          <a:xfrm>
            <a:off x="236802" y="1780773"/>
            <a:ext cx="311818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3E2A16"/>
              </a:buClr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0" indent="-174625">
              <a:lnSpc>
                <a:spcPct val="80000"/>
              </a:lnSpc>
              <a:buClr>
                <a:srgbClr val="3E2A16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097F17-8079-4D8A-9069-8BA3FBED43A6}"/>
              </a:ext>
            </a:extLst>
          </p:cNvPr>
          <p:cNvSpPr/>
          <p:nvPr/>
        </p:nvSpPr>
        <p:spPr>
          <a:xfrm>
            <a:off x="4649569" y="2113000"/>
            <a:ext cx="2522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3E2A16"/>
              </a:buClr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Clr>
                <a:srgbClr val="3E2A16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E10A15D-6B76-4DAD-98AA-611BEFAEF5B8}"/>
              </a:ext>
            </a:extLst>
          </p:cNvPr>
          <p:cNvSpPr/>
          <p:nvPr/>
        </p:nvSpPr>
        <p:spPr>
          <a:xfrm>
            <a:off x="2628389" y="1780773"/>
            <a:ext cx="3520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3E2A16"/>
              </a:buClr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Clr>
                <a:srgbClr val="3E2A16"/>
              </a:buClr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658A34-E2D1-4E04-85E5-D4F873CED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01" y="628277"/>
            <a:ext cx="912590" cy="91259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7C6673-9336-4E0B-A507-FC469B752E9B}"/>
              </a:ext>
            </a:extLst>
          </p:cNvPr>
          <p:cNvSpPr/>
          <p:nvPr/>
        </p:nvSpPr>
        <p:spPr>
          <a:xfrm>
            <a:off x="61112" y="1780014"/>
            <a:ext cx="3063088" cy="90769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D1D7BEFB-51F0-4A82-A728-3F5BFF00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6" y="1884041"/>
            <a:ext cx="2299444" cy="13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6802" y="1866614"/>
            <a:ext cx="1600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Калининская школа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7250001" y="21551"/>
            <a:ext cx="3671647" cy="4425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 ТЕАТРЫ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93F97-B4CD-4287-A093-79A7C1CB72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lum bright="20000"/>
          </a:blip>
          <a:srcRect b="-239"/>
          <a:stretch/>
        </p:blipFill>
        <p:spPr>
          <a:xfrm>
            <a:off x="9143999" y="1060802"/>
            <a:ext cx="2798827" cy="18722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lum bright="10000"/>
          </a:blip>
          <a:srcRect b="9606"/>
          <a:stretch>
            <a:fillRect/>
          </a:stretch>
        </p:blipFill>
        <p:spPr>
          <a:xfrm>
            <a:off x="6446427" y="2090738"/>
            <a:ext cx="2526123" cy="152876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A7C6673-9336-4E0B-A507-FC469B752E9B}"/>
              </a:ext>
            </a:extLst>
          </p:cNvPr>
          <p:cNvSpPr/>
          <p:nvPr/>
        </p:nvSpPr>
        <p:spPr>
          <a:xfrm>
            <a:off x="6386933" y="1179310"/>
            <a:ext cx="2914106" cy="80721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6003" y="1424934"/>
            <a:ext cx="208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Лицей № 1 города Кунгура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№13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7C6673-9336-4E0B-A507-FC469B752E9B}"/>
              </a:ext>
            </a:extLst>
          </p:cNvPr>
          <p:cNvSpPr/>
          <p:nvPr/>
        </p:nvSpPr>
        <p:spPr>
          <a:xfrm>
            <a:off x="6386933" y="393154"/>
            <a:ext cx="5315062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в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</a:t>
            </a:r>
          </a:p>
          <a:p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7963482" y="3743791"/>
            <a:ext cx="4639998" cy="497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Arial" panose="020B0604020202020204" pitchFamily="34" charset="0"/>
                <a:ea typeface="Calibri" panose="020F0502020204030204" pitchFamily="34" charset="0"/>
              </a:rPr>
              <a:t>ШКОЛЬНЫЕ МУЗЕИ в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A7C6673-9336-4E0B-A507-FC469B752E9B}"/>
              </a:ext>
            </a:extLst>
          </p:cNvPr>
          <p:cNvSpPr/>
          <p:nvPr/>
        </p:nvSpPr>
        <p:spPr>
          <a:xfrm>
            <a:off x="7224882" y="4293098"/>
            <a:ext cx="4876800" cy="102559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7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16159" y="4369660"/>
            <a:ext cx="3097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Троицкая школа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Моховская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СКОШ для учащихся с ОВЗ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 1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Гимназия № 16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lum bright="20000"/>
          </a:blip>
          <a:srcRect l="-715" t="30697" r="715" b="15188"/>
          <a:stretch/>
        </p:blipFill>
        <p:spPr>
          <a:xfrm>
            <a:off x="9301039" y="4581608"/>
            <a:ext cx="2801243" cy="20211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/>
          <a:srcRect l="32450" t="2033" r="17380" b="15122"/>
          <a:stretch/>
        </p:blipFill>
        <p:spPr>
          <a:xfrm>
            <a:off x="2406546" y="1504445"/>
            <a:ext cx="1919449" cy="211216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25132" y="704076"/>
            <a:ext cx="3721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Школа №12 им. В.Ф.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Маргелова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объединения</a:t>
            </a:r>
            <a:endParaRPr lang="ru-RU" sz="12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7C6673-9336-4E0B-A507-FC469B752E9B}"/>
              </a:ext>
            </a:extLst>
          </p:cNvPr>
          <p:cNvSpPr/>
          <p:nvPr/>
        </p:nvSpPr>
        <p:spPr>
          <a:xfrm>
            <a:off x="1330025" y="746447"/>
            <a:ext cx="4346875" cy="301304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7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КЛУБЫ 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</a:t>
            </a:r>
          </a:p>
          <a:p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146718" y="3801677"/>
            <a:ext cx="7025143" cy="528202"/>
            <a:chOff x="0" y="-32904"/>
            <a:chExt cx="7558874" cy="528202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660D992D-AC14-4F19-9194-9F8BB2667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" r="6133"/>
            <a:stretch/>
          </p:blipFill>
          <p:spPr>
            <a:xfrm rot="10800000" flipH="1">
              <a:off x="0" y="-13857"/>
              <a:ext cx="7558874" cy="509155"/>
            </a:xfrm>
            <a:prstGeom prst="rect">
              <a:avLst/>
            </a:prstGeom>
          </p:spPr>
        </p:pic>
        <p:sp>
          <p:nvSpPr>
            <p:cNvPr id="35" name="Объект 2">
              <a:extLst>
                <a:ext uri="{FF2B5EF4-FFF2-40B4-BE49-F238E27FC236}">
                  <a16:creationId xmlns:a16="http://schemas.microsoft.com/office/drawing/2014/main" id="{377F5E34-3C0A-4FF9-82A7-221582DF8206}"/>
                </a:ext>
              </a:extLst>
            </p:cNvPr>
            <p:cNvSpPr txBox="1">
              <a:spLocks/>
            </p:cNvSpPr>
            <p:nvPr/>
          </p:nvSpPr>
          <p:spPr>
            <a:xfrm>
              <a:off x="24241" y="-32904"/>
              <a:ext cx="6418500" cy="4476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ВОВЛЕЧЁННОСТЬ В ДЕЯТЕЛЬНОСТЬ ОБЩЕСТВЕННЫХ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ОБЪЕДИНЕНИЙ,  ДОБРОВОЛЬЧЕСКУЮ ДЕЯТЕЛЬНОСТЬ</a:t>
              </a:r>
            </a:p>
          </p:txBody>
        </p: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6F52756-B43C-4C8E-B1EC-99AA2941BB2E}"/>
              </a:ext>
            </a:extLst>
          </p:cNvPr>
          <p:cNvCxnSpPr>
            <a:cxnSpLocks/>
          </p:cNvCxnSpPr>
          <p:nvPr/>
        </p:nvCxnSpPr>
        <p:spPr>
          <a:xfrm>
            <a:off x="396249" y="6249905"/>
            <a:ext cx="6048094" cy="5751"/>
          </a:xfrm>
          <a:prstGeom prst="line">
            <a:avLst/>
          </a:prstGeom>
          <a:ln w="38100">
            <a:solidFill>
              <a:srgbClr val="A98B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710DCEB-BE70-4ABB-BE2F-0F9EA77CA1EC}"/>
              </a:ext>
            </a:extLst>
          </p:cNvPr>
          <p:cNvGrpSpPr/>
          <p:nvPr/>
        </p:nvGrpSpPr>
        <p:grpSpPr>
          <a:xfrm>
            <a:off x="394183" y="4321963"/>
            <a:ext cx="1634574" cy="2483964"/>
            <a:chOff x="1740500" y="961622"/>
            <a:chExt cx="4815003" cy="430225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AA7C46-7DD8-89EE-F15B-DDB60574E46A}"/>
                </a:ext>
              </a:extLst>
            </p:cNvPr>
            <p:cNvSpPr txBox="1"/>
            <p:nvPr/>
          </p:nvSpPr>
          <p:spPr>
            <a:xfrm>
              <a:off x="1740500" y="2909984"/>
              <a:ext cx="4815003" cy="1075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Доля ОО, где  уровень вовлечённости в деятельность детских общественных объединений выше 50%</a:t>
              </a: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00E27B30-EE11-461C-B724-C30E0130B11F}"/>
                </a:ext>
              </a:extLst>
            </p:cNvPr>
            <p:cNvGrpSpPr/>
            <p:nvPr/>
          </p:nvGrpSpPr>
          <p:grpSpPr>
            <a:xfrm>
              <a:off x="2329739" y="961622"/>
              <a:ext cx="3155765" cy="2134350"/>
              <a:chOff x="1222407" y="1547869"/>
              <a:chExt cx="3155765" cy="2134350"/>
            </a:xfrm>
          </p:grpSpPr>
          <p:graphicFrame>
            <p:nvGraphicFramePr>
              <p:cNvPr id="42" name="Диаграмма 41">
                <a:extLst>
                  <a:ext uri="{FF2B5EF4-FFF2-40B4-BE49-F238E27FC236}">
                    <a16:creationId xmlns:a16="http://schemas.microsoft.com/office/drawing/2014/main" id="{108F84E7-9A10-897F-DAFB-D11924C8D24E}"/>
                  </a:ext>
                </a:extLst>
              </p:cNvPr>
              <p:cNvGraphicFramePr/>
              <p:nvPr/>
            </p:nvGraphicFramePr>
            <p:xfrm>
              <a:off x="1222407" y="1547869"/>
              <a:ext cx="3155765" cy="21343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96D1F3E-DCE3-9D0F-2574-2C75499B8D63}"/>
                  </a:ext>
                </a:extLst>
              </p:cNvPr>
              <p:cNvSpPr txBox="1"/>
              <p:nvPr/>
            </p:nvSpPr>
            <p:spPr>
              <a:xfrm>
                <a:off x="2225078" y="2259020"/>
                <a:ext cx="1407443" cy="433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rgbClr val="3E2A1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  <a:r>
                  <a:rPr lang="ru-RU" sz="1200" b="1" dirty="0">
                    <a:solidFill>
                      <a:srgbClr val="3E2A1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AF95954-ABA0-4062-9D1D-F786EE9AAEEA}"/>
                </a:ext>
              </a:extLst>
            </p:cNvPr>
            <p:cNvSpPr txBox="1"/>
            <p:nvPr/>
          </p:nvSpPr>
          <p:spPr>
            <a:xfrm>
              <a:off x="2288841" y="4837422"/>
              <a:ext cx="3535519" cy="426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84,7%</a:t>
              </a:r>
            </a:p>
          </p:txBody>
        </p:sp>
        <p:sp>
          <p:nvSpPr>
            <p:cNvPr id="41" name="Равнобедренный треугольник 40">
              <a:extLst>
                <a:ext uri="{FF2B5EF4-FFF2-40B4-BE49-F238E27FC236}">
                  <a16:creationId xmlns:a16="http://schemas.microsoft.com/office/drawing/2014/main" id="{ACAA5D5A-8F0D-4FC7-8EFF-FD73E6FDA82F}"/>
                </a:ext>
              </a:extLst>
            </p:cNvPr>
            <p:cNvSpPr/>
            <p:nvPr/>
          </p:nvSpPr>
          <p:spPr>
            <a:xfrm>
              <a:off x="3801670" y="4394070"/>
              <a:ext cx="468927" cy="442039"/>
            </a:xfrm>
            <a:prstGeom prst="triangle">
              <a:avLst/>
            </a:prstGeom>
            <a:solidFill>
              <a:srgbClr val="A98B57"/>
            </a:solidFill>
            <a:ln>
              <a:solidFill>
                <a:srgbClr val="A98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50DD148-4CCC-4282-9DBF-8212AFD6D979}"/>
              </a:ext>
            </a:extLst>
          </p:cNvPr>
          <p:cNvGrpSpPr/>
          <p:nvPr/>
        </p:nvGrpSpPr>
        <p:grpSpPr>
          <a:xfrm>
            <a:off x="2054212" y="4093982"/>
            <a:ext cx="1618470" cy="2726374"/>
            <a:chOff x="4824508" y="1033198"/>
            <a:chExt cx="4225878" cy="426843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4C884D-649E-0A70-3D9A-20677A8DFB03}"/>
                </a:ext>
              </a:extLst>
            </p:cNvPr>
            <p:cNvSpPr txBox="1"/>
            <p:nvPr/>
          </p:nvSpPr>
          <p:spPr>
            <a:xfrm>
              <a:off x="4824508" y="3056399"/>
              <a:ext cx="4225878" cy="1011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Доля школьников, вовлечённых</a:t>
              </a:r>
              <a:b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деятельность детских общественных объединений</a:t>
              </a:r>
            </a:p>
          </p:txBody>
        </p:sp>
        <p:grpSp>
          <p:nvGrpSpPr>
            <p:cNvPr id="46" name="Группа 2">
              <a:extLst>
                <a:ext uri="{FF2B5EF4-FFF2-40B4-BE49-F238E27FC236}">
                  <a16:creationId xmlns:a16="http://schemas.microsoft.com/office/drawing/2014/main" id="{7EA7B48D-7289-442E-AFF2-FA96116F8950}"/>
                </a:ext>
              </a:extLst>
            </p:cNvPr>
            <p:cNvGrpSpPr/>
            <p:nvPr/>
          </p:nvGrpSpPr>
          <p:grpSpPr>
            <a:xfrm>
              <a:off x="5214615" y="1033198"/>
              <a:ext cx="3161587" cy="2410772"/>
              <a:chOff x="4309610" y="1619445"/>
              <a:chExt cx="3161587" cy="2410772"/>
            </a:xfrm>
          </p:grpSpPr>
          <p:graphicFrame>
            <p:nvGraphicFramePr>
              <p:cNvPr id="50" name="Диаграмма 49">
                <a:extLst>
                  <a:ext uri="{FF2B5EF4-FFF2-40B4-BE49-F238E27FC236}">
                    <a16:creationId xmlns:a16="http://schemas.microsoft.com/office/drawing/2014/main" id="{6D8542CC-F208-0513-5598-6815A655D882}"/>
                  </a:ext>
                </a:extLst>
              </p:cNvPr>
              <p:cNvGraphicFramePr/>
              <p:nvPr/>
            </p:nvGraphicFramePr>
            <p:xfrm>
              <a:off x="4309610" y="1619445"/>
              <a:ext cx="3161587" cy="24107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437F5F-E247-D963-9D03-A580F798D1B5}"/>
                  </a:ext>
                </a:extLst>
              </p:cNvPr>
              <p:cNvSpPr txBox="1"/>
              <p:nvPr/>
            </p:nvSpPr>
            <p:spPr>
              <a:xfrm>
                <a:off x="5471966" y="2555594"/>
                <a:ext cx="1120950" cy="43367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3E2A1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85</a:t>
                </a:r>
                <a:r>
                  <a:rPr lang="ru-RU" sz="1200" b="1" dirty="0">
                    <a:solidFill>
                      <a:srgbClr val="3E2A1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E8E4C2-6ADD-4C32-96F2-A040B461CFD3}"/>
                </a:ext>
              </a:extLst>
            </p:cNvPr>
            <p:cNvSpPr txBox="1"/>
            <p:nvPr/>
          </p:nvSpPr>
          <p:spPr>
            <a:xfrm>
              <a:off x="6490107" y="4916147"/>
              <a:ext cx="1301602" cy="3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68%</a:t>
              </a:r>
            </a:p>
          </p:txBody>
        </p:sp>
        <p:sp>
          <p:nvSpPr>
            <p:cNvPr id="48" name="Равнобедренный треугольник 47">
              <a:extLst>
                <a:ext uri="{FF2B5EF4-FFF2-40B4-BE49-F238E27FC236}">
                  <a16:creationId xmlns:a16="http://schemas.microsoft.com/office/drawing/2014/main" id="{D3318945-69CE-48A4-90EE-6E37B1A28F01}"/>
                </a:ext>
              </a:extLst>
            </p:cNvPr>
            <p:cNvSpPr/>
            <p:nvPr/>
          </p:nvSpPr>
          <p:spPr>
            <a:xfrm>
              <a:off x="6733293" y="4453887"/>
              <a:ext cx="468928" cy="442039"/>
            </a:xfrm>
            <a:prstGeom prst="triangle">
              <a:avLst/>
            </a:prstGeom>
            <a:solidFill>
              <a:srgbClr val="A98B57"/>
            </a:solidFill>
            <a:ln>
              <a:solidFill>
                <a:srgbClr val="A98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0EBD4F6F-DAFF-4986-8E77-7E87B0F3827B}"/>
              </a:ext>
            </a:extLst>
          </p:cNvPr>
          <p:cNvGrpSpPr/>
          <p:nvPr/>
        </p:nvGrpSpPr>
        <p:grpSpPr>
          <a:xfrm>
            <a:off x="3598231" y="4146969"/>
            <a:ext cx="1580671" cy="2689715"/>
            <a:chOff x="7986160" y="921328"/>
            <a:chExt cx="4127184" cy="448415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9EE56ED-786E-7AAC-F794-EB04FA36BD89}"/>
                </a:ext>
              </a:extLst>
            </p:cNvPr>
            <p:cNvSpPr txBox="1"/>
            <p:nvPr/>
          </p:nvSpPr>
          <p:spPr>
            <a:xfrm>
              <a:off x="7986160" y="3127079"/>
              <a:ext cx="4127184" cy="1077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Доля школьников, вовлечённых</a:t>
              </a:r>
              <a:b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9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добровольческую деятельность</a:t>
              </a:r>
              <a:endParaRPr lang="ru-R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" name="Группа 5">
              <a:extLst>
                <a:ext uri="{FF2B5EF4-FFF2-40B4-BE49-F238E27FC236}">
                  <a16:creationId xmlns:a16="http://schemas.microsoft.com/office/drawing/2014/main" id="{FCBAB2EA-2D87-4AB7-900E-AE3480C150AE}"/>
                </a:ext>
              </a:extLst>
            </p:cNvPr>
            <p:cNvGrpSpPr/>
            <p:nvPr/>
          </p:nvGrpSpPr>
          <p:grpSpPr>
            <a:xfrm>
              <a:off x="8311673" y="921328"/>
              <a:ext cx="3240125" cy="2467993"/>
              <a:chOff x="7694593" y="1605208"/>
              <a:chExt cx="3240125" cy="2467993"/>
            </a:xfrm>
          </p:grpSpPr>
          <p:graphicFrame>
            <p:nvGraphicFramePr>
              <p:cNvPr id="57" name="Диаграмма 56">
                <a:extLst>
                  <a:ext uri="{FF2B5EF4-FFF2-40B4-BE49-F238E27FC236}">
                    <a16:creationId xmlns:a16="http://schemas.microsoft.com/office/drawing/2014/main" id="{ECA6E774-957A-89EE-B0F4-D5396A62236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91843319"/>
                  </p:ext>
                </p:extLst>
              </p:nvPr>
            </p:nvGraphicFramePr>
            <p:xfrm>
              <a:off x="7694593" y="1605208"/>
              <a:ext cx="3240125" cy="24679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B5077C3-D262-8383-374E-17BA367098C9}"/>
                  </a:ext>
                </a:extLst>
              </p:cNvPr>
              <p:cNvSpPr txBox="1"/>
              <p:nvPr/>
            </p:nvSpPr>
            <p:spPr>
              <a:xfrm>
                <a:off x="8888323" y="2537138"/>
                <a:ext cx="1088696" cy="433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3E2A1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r>
                  <a:rPr lang="ru-RU" sz="1200" b="1" dirty="0">
                    <a:solidFill>
                      <a:srgbClr val="3E2A1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E92B671-5129-41F4-A175-AD5E94CAFC2B}"/>
                </a:ext>
              </a:extLst>
            </p:cNvPr>
            <p:cNvSpPr txBox="1"/>
            <p:nvPr/>
          </p:nvSpPr>
          <p:spPr>
            <a:xfrm>
              <a:off x="9346177" y="5019993"/>
              <a:ext cx="1253066" cy="3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56" name="Равнобедренный треугольник 55">
              <a:extLst>
                <a:ext uri="{FF2B5EF4-FFF2-40B4-BE49-F238E27FC236}">
                  <a16:creationId xmlns:a16="http://schemas.microsoft.com/office/drawing/2014/main" id="{40CDC7EE-C210-4544-9B46-4F0BE8FE58E7}"/>
                </a:ext>
              </a:extLst>
            </p:cNvPr>
            <p:cNvSpPr/>
            <p:nvPr/>
          </p:nvSpPr>
          <p:spPr>
            <a:xfrm>
              <a:off x="9687431" y="4529465"/>
              <a:ext cx="468928" cy="442039"/>
            </a:xfrm>
            <a:prstGeom prst="triangle">
              <a:avLst/>
            </a:prstGeom>
            <a:solidFill>
              <a:srgbClr val="A98B57"/>
            </a:solidFill>
            <a:ln>
              <a:solidFill>
                <a:srgbClr val="A98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E20B523-FE39-4E37-86D4-E6AA0498D876}"/>
              </a:ext>
            </a:extLst>
          </p:cNvPr>
          <p:cNvSpPr/>
          <p:nvPr/>
        </p:nvSpPr>
        <p:spPr>
          <a:xfrm>
            <a:off x="-52120" y="4939482"/>
            <a:ext cx="721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17D4D041-1C91-49CF-9E05-23F3E4270C85}"/>
              </a:ext>
            </a:extLst>
          </p:cNvPr>
          <p:cNvSpPr/>
          <p:nvPr/>
        </p:nvSpPr>
        <p:spPr>
          <a:xfrm>
            <a:off x="-28571" y="6267755"/>
            <a:ext cx="721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07372" y="3218415"/>
            <a:ext cx="247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События_школьники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Диаграмма 60">
            <a:extLst>
              <a:ext uri="{FF2B5EF4-FFF2-40B4-BE49-F238E27FC236}">
                <a16:creationId xmlns:a16="http://schemas.microsoft.com/office/drawing/2014/main" id="{ECA6E774-957A-89EE-B0F4-D5396A622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342518"/>
              </p:ext>
            </p:extLst>
          </p:nvPr>
        </p:nvGraphicFramePr>
        <p:xfrm>
          <a:off x="5171629" y="4139904"/>
          <a:ext cx="1284733" cy="1490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A9EE56ED-786E-7AAC-F794-EB04FA36BD89}"/>
              </a:ext>
            </a:extLst>
          </p:cNvPr>
          <p:cNvSpPr txBox="1"/>
          <p:nvPr/>
        </p:nvSpPr>
        <p:spPr>
          <a:xfrm>
            <a:off x="5079774" y="5421533"/>
            <a:ext cx="15806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Доля дошкольников в возрасте от 6 лет, вовлечённых</a:t>
            </a:r>
            <a:br>
              <a:rPr lang="ru-RU" sz="9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общественные объединения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9648" y="1398635"/>
            <a:ext cx="829128" cy="82912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16" y="565428"/>
            <a:ext cx="517116" cy="517116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1764" y="4028385"/>
            <a:ext cx="829128" cy="82912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08" y="537798"/>
            <a:ext cx="517116" cy="51711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5899" y="848441"/>
            <a:ext cx="829128" cy="82912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34" y="3587747"/>
            <a:ext cx="517116" cy="517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0892" y="6608918"/>
            <a:ext cx="2937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Школа № 17 с кадетскими классами</a:t>
            </a:r>
          </a:p>
        </p:txBody>
      </p:sp>
    </p:spTree>
    <p:extLst>
      <p:ext uri="{BB962C8B-B14F-4D97-AF65-F5344CB8AC3E}">
        <p14:creationId xmlns:p14="http://schemas.microsoft.com/office/powerpoint/2010/main" val="286424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32A3E00-A99C-4E58-AA27-18935D44C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67" y="-35846"/>
            <a:ext cx="12203162" cy="68580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61FA916-EB16-4FA7-8FE1-F28F470812D9}"/>
              </a:ext>
            </a:extLst>
          </p:cNvPr>
          <p:cNvSpPr/>
          <p:nvPr/>
        </p:nvSpPr>
        <p:spPr>
          <a:xfrm>
            <a:off x="0" y="3135496"/>
            <a:ext cx="6108032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8470A8B-903A-468D-9532-05C16D1FB891}"/>
              </a:ext>
            </a:extLst>
          </p:cNvPr>
          <p:cNvSpPr/>
          <p:nvPr/>
        </p:nvSpPr>
        <p:spPr>
          <a:xfrm>
            <a:off x="6869995" y="6825521"/>
            <a:ext cx="1630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E4A45-CFCD-4376-8846-BC1A922D9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8" y="1982603"/>
            <a:ext cx="897451" cy="897451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B7D1B81-C5CB-4756-989C-C0A602A6FEF1}"/>
              </a:ext>
            </a:extLst>
          </p:cNvPr>
          <p:cNvGrpSpPr/>
          <p:nvPr/>
        </p:nvGrpSpPr>
        <p:grpSpPr>
          <a:xfrm>
            <a:off x="150441" y="6488154"/>
            <a:ext cx="7059815" cy="325902"/>
            <a:chOff x="150441" y="3328618"/>
            <a:chExt cx="7059815" cy="325902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115E219-4243-4F9B-B65A-6E45E51EAA57}"/>
                </a:ext>
              </a:extLst>
            </p:cNvPr>
            <p:cNvSpPr/>
            <p:nvPr/>
          </p:nvSpPr>
          <p:spPr>
            <a:xfrm>
              <a:off x="238488" y="3338413"/>
              <a:ext cx="6108032" cy="316107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84B9FF4-14D5-466D-A5DC-2865CBACEEB9}"/>
                </a:ext>
              </a:extLst>
            </p:cNvPr>
            <p:cNvSpPr/>
            <p:nvPr/>
          </p:nvSpPr>
          <p:spPr>
            <a:xfrm>
              <a:off x="150441" y="3328618"/>
              <a:ext cx="70598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г. – ПРАЗДНОВАНИЕ 100-ЛЕТИЯ В.П. АСТАФЬЕВА </a:t>
              </a:r>
              <a:endPara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21119" y="1271791"/>
            <a:ext cx="439845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2000" b="1" spc="-16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2000" b="1" spc="-17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b="1" spc="6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b="1" spc="-1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2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2000" b="1" spc="-2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2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60" dirty="0">
                <a:solidFill>
                  <a:prstClr val="black"/>
                </a:solidFill>
                <a:latin typeface="Tahoma"/>
                <a:cs typeface="Tahoma"/>
              </a:rPr>
              <a:t>об</a:t>
            </a:r>
            <a:r>
              <a:rPr lang="ru-RU" sz="1600" b="1" spc="10" dirty="0">
                <a:solidFill>
                  <a:prstClr val="black"/>
                </a:solidFill>
                <a:latin typeface="Tahoma"/>
                <a:cs typeface="Tahoma"/>
              </a:rPr>
              <a:t>учаю</a:t>
            </a:r>
            <a:r>
              <a:rPr lang="ru-RU" sz="1600" b="1" spc="85" dirty="0">
                <a:solidFill>
                  <a:prstClr val="black"/>
                </a:solidFill>
                <a:latin typeface="Tahoma"/>
                <a:cs typeface="Tahoma"/>
              </a:rPr>
              <a:t>щ</a:t>
            </a:r>
            <a:r>
              <a:rPr lang="ru-RU" sz="1600" b="1" spc="5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lang="ru-RU" sz="1600" b="1" spc="35" dirty="0">
                <a:solidFill>
                  <a:prstClr val="black"/>
                </a:solidFill>
                <a:latin typeface="Tahoma"/>
                <a:cs typeface="Tahoma"/>
              </a:rPr>
              <a:t>хс</a:t>
            </a:r>
            <a:r>
              <a:rPr lang="ru-RU" sz="1600" b="1" spc="25" dirty="0">
                <a:solidFill>
                  <a:prstClr val="black"/>
                </a:solidFill>
                <a:latin typeface="Tahoma"/>
                <a:cs typeface="Tahoma"/>
              </a:rPr>
              <a:t>я</a:t>
            </a:r>
            <a:r>
              <a:rPr lang="ru-RU" sz="1600" b="1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ru-RU" sz="1600" b="1" spc="15" dirty="0">
                <a:solidFill>
                  <a:prstClr val="black"/>
                </a:solidFill>
                <a:latin typeface="Tahoma"/>
                <a:cs typeface="Tahoma"/>
              </a:rPr>
              <a:t>охва</a:t>
            </a:r>
            <a:r>
              <a:rPr lang="ru-RU" sz="1600" b="1" spc="5" dirty="0">
                <a:solidFill>
                  <a:prstClr val="black"/>
                </a:solidFill>
                <a:latin typeface="Tahoma"/>
                <a:cs typeface="Tahoma"/>
              </a:rPr>
              <a:t>ч</a:t>
            </a:r>
            <a:r>
              <a:rPr lang="ru-RU" sz="1600" b="1" spc="7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lang="ru-RU" sz="1600" b="1" spc="40" dirty="0">
                <a:solidFill>
                  <a:prstClr val="black"/>
                </a:solidFill>
                <a:latin typeface="Tahoma"/>
                <a:cs typeface="Tahoma"/>
              </a:rPr>
              <a:t>ны</a:t>
            </a:r>
            <a:br>
              <a:rPr lang="ru-RU" sz="1600" b="1" spc="40" dirty="0">
                <a:solidFill>
                  <a:prstClr val="black"/>
                </a:solidFill>
                <a:latin typeface="Tahoma"/>
                <a:cs typeface="Tahoma"/>
              </a:rPr>
            </a:br>
            <a:r>
              <a:rPr sz="1600" b="1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ahoma"/>
                <a:cs typeface="Tahoma"/>
              </a:rPr>
              <a:t>«Р</a:t>
            </a:r>
            <a:r>
              <a:rPr sz="1600" b="1" spc="40" dirty="0">
                <a:solidFill>
                  <a:prstClr val="black"/>
                </a:solidFill>
                <a:latin typeface="Tahoma"/>
                <a:cs typeface="Tahoma"/>
              </a:rPr>
              <a:t>а</a:t>
            </a:r>
            <a:r>
              <a:rPr sz="1600" b="1" spc="45" dirty="0">
                <a:solidFill>
                  <a:prstClr val="black"/>
                </a:solidFill>
                <a:latin typeface="Tahoma"/>
                <a:cs typeface="Tahoma"/>
              </a:rPr>
              <a:t>зговор</a:t>
            </a:r>
            <a:r>
              <a:rPr sz="1600" b="1" spc="35" dirty="0">
                <a:solidFill>
                  <a:prstClr val="black"/>
                </a:solidFill>
                <a:latin typeface="Tahoma"/>
                <a:cs typeface="Tahoma"/>
              </a:rPr>
              <a:t>а</a:t>
            </a:r>
            <a:r>
              <a:rPr sz="1600" b="1" spc="90" dirty="0">
                <a:solidFill>
                  <a:prstClr val="black"/>
                </a:solidFill>
                <a:latin typeface="Tahoma"/>
                <a:cs typeface="Tahoma"/>
              </a:rPr>
              <a:t>ми</a:t>
            </a:r>
            <a:r>
              <a:rPr sz="1600" b="1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prstClr val="black"/>
                </a:solidFill>
                <a:latin typeface="Tahoma"/>
                <a:cs typeface="Tahoma"/>
              </a:rPr>
              <a:t>о</a:t>
            </a:r>
            <a:r>
              <a:rPr sz="1600" b="1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spc="25" dirty="0">
                <a:solidFill>
                  <a:prstClr val="black"/>
                </a:solidFill>
                <a:latin typeface="Tahoma"/>
                <a:cs typeface="Tahoma"/>
              </a:rPr>
              <a:t>в</a:t>
            </a:r>
            <a:r>
              <a:rPr sz="1600" b="1" spc="15" dirty="0">
                <a:solidFill>
                  <a:prstClr val="black"/>
                </a:solidFill>
                <a:latin typeface="Tahoma"/>
                <a:cs typeface="Tahoma"/>
              </a:rPr>
              <a:t>аж</a:t>
            </a:r>
            <a:r>
              <a:rPr sz="1600" b="1" spc="70" dirty="0">
                <a:solidFill>
                  <a:prstClr val="black"/>
                </a:solidFill>
                <a:latin typeface="Tahoma"/>
                <a:cs typeface="Tahoma"/>
              </a:rPr>
              <a:t>ном</a:t>
            </a:r>
            <a:r>
              <a:rPr lang="ru-RU" sz="1600" b="1" spc="70" dirty="0">
                <a:solidFill>
                  <a:prstClr val="black"/>
                </a:solidFill>
                <a:latin typeface="Tahoma"/>
                <a:cs typeface="Tahoma"/>
              </a:rPr>
              <a:t>"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145" y="3796145"/>
            <a:ext cx="1872767" cy="2487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12901" t="2670" r="2560" b="6819"/>
          <a:stretch/>
        </p:blipFill>
        <p:spPr>
          <a:xfrm>
            <a:off x="2482808" y="3808023"/>
            <a:ext cx="2846443" cy="2285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lum bright="10000"/>
          </a:blip>
          <a:srcRect t="15714" b="5603"/>
          <a:stretch/>
        </p:blipFill>
        <p:spPr>
          <a:xfrm>
            <a:off x="9955318" y="2819493"/>
            <a:ext cx="1735018" cy="13467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lum bright="10000"/>
          </a:blip>
          <a:srcRect t="6813" b="5695"/>
          <a:stretch>
            <a:fillRect/>
          </a:stretch>
        </p:blipFill>
        <p:spPr>
          <a:xfrm>
            <a:off x="7063471" y="2858499"/>
            <a:ext cx="2460080" cy="13077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lum bright="10000"/>
          </a:blip>
          <a:srcRect l="22366" t="24882" r="23326" b="8927"/>
          <a:stretch/>
        </p:blipFill>
        <p:spPr>
          <a:xfrm>
            <a:off x="6569674" y="5318542"/>
            <a:ext cx="1622014" cy="14827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lum bright="10000"/>
          </a:blip>
          <a:srcRect t="25909" b="7110"/>
          <a:stretch/>
        </p:blipFill>
        <p:spPr>
          <a:xfrm>
            <a:off x="10186488" y="5193550"/>
            <a:ext cx="1739632" cy="15536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lum bright="10000"/>
          </a:blip>
          <a:stretch>
            <a:fillRect/>
          </a:stretch>
        </p:blipFill>
        <p:spPr>
          <a:xfrm>
            <a:off x="7202302" y="761246"/>
            <a:ext cx="2184043" cy="147786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0109" y="3393154"/>
            <a:ext cx="420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6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400" b="1" spc="-17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b="1" spc="6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52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400" b="1" spc="-2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spc="60" dirty="0">
                <a:solidFill>
                  <a:prstClr val="black"/>
                </a:solidFill>
                <a:latin typeface="Tahoma"/>
                <a:cs typeface="Tahoma"/>
              </a:rPr>
              <a:t>об</a:t>
            </a:r>
            <a:r>
              <a:rPr lang="ru-RU" b="1" spc="10" dirty="0">
                <a:solidFill>
                  <a:prstClr val="black"/>
                </a:solidFill>
                <a:latin typeface="Tahoma"/>
                <a:cs typeface="Tahoma"/>
              </a:rPr>
              <a:t>учаю</a:t>
            </a:r>
            <a:r>
              <a:rPr lang="ru-RU" b="1" spc="85" dirty="0">
                <a:solidFill>
                  <a:prstClr val="black"/>
                </a:solidFill>
                <a:latin typeface="Tahoma"/>
                <a:cs typeface="Tahoma"/>
              </a:rPr>
              <a:t>щ</a:t>
            </a:r>
            <a:r>
              <a:rPr lang="ru-RU" b="1" spc="50" dirty="0">
                <a:solidFill>
                  <a:prstClr val="black"/>
                </a:solidFill>
                <a:latin typeface="Tahoma"/>
                <a:cs typeface="Tahoma"/>
              </a:rPr>
              <a:t>и</a:t>
            </a:r>
            <a:r>
              <a:rPr lang="ru-RU" b="1" spc="35" dirty="0">
                <a:solidFill>
                  <a:prstClr val="black"/>
                </a:solidFill>
                <a:latin typeface="Tahoma"/>
                <a:cs typeface="Tahoma"/>
              </a:rPr>
              <a:t>хс</a:t>
            </a:r>
            <a:r>
              <a:rPr lang="ru-RU" b="1" spc="25" dirty="0">
                <a:solidFill>
                  <a:prstClr val="black"/>
                </a:solidFill>
                <a:latin typeface="Tahoma"/>
                <a:cs typeface="Tahoma"/>
              </a:rPr>
              <a:t>я</a:t>
            </a:r>
            <a:r>
              <a:rPr lang="ru-RU" b="1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ru-RU" b="1" spc="15" dirty="0">
                <a:solidFill>
                  <a:prstClr val="black"/>
                </a:solidFill>
                <a:latin typeface="Tahoma"/>
                <a:cs typeface="Tahoma"/>
              </a:rPr>
              <a:t>охва</a:t>
            </a:r>
            <a:r>
              <a:rPr lang="ru-RU" b="1" spc="5" dirty="0">
                <a:solidFill>
                  <a:prstClr val="black"/>
                </a:solidFill>
                <a:latin typeface="Tahoma"/>
                <a:cs typeface="Tahoma"/>
              </a:rPr>
              <a:t>ч</a:t>
            </a:r>
            <a:r>
              <a:rPr lang="ru-RU" b="1" spc="75" dirty="0">
                <a:solidFill>
                  <a:prstClr val="black"/>
                </a:solidFill>
                <a:latin typeface="Tahoma"/>
                <a:cs typeface="Tahoma"/>
              </a:rPr>
              <a:t>е</a:t>
            </a:r>
            <a:r>
              <a:rPr lang="ru-RU" b="1" spc="40" dirty="0">
                <a:solidFill>
                  <a:prstClr val="black"/>
                </a:solidFill>
                <a:latin typeface="Tahoma"/>
                <a:cs typeface="Tahoma"/>
              </a:rPr>
              <a:t>ны</a:t>
            </a:r>
            <a:r>
              <a:rPr lang="ru-RU" b="1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lum bright="10000"/>
          </a:blip>
          <a:stretch>
            <a:fillRect/>
          </a:stretch>
        </p:blipFill>
        <p:spPr>
          <a:xfrm>
            <a:off x="8293511" y="5328927"/>
            <a:ext cx="1780557" cy="145671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959461" y="4779530"/>
            <a:ext cx="1093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#ЗАнаших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lum bright="10000"/>
          </a:blip>
          <a:stretch>
            <a:fillRect/>
          </a:stretch>
        </p:blipFill>
        <p:spPr>
          <a:xfrm>
            <a:off x="9714020" y="752174"/>
            <a:ext cx="2019870" cy="13884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4178096" y="1168384"/>
            <a:ext cx="1636969" cy="1781734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-492" y="641269"/>
            <a:ext cx="6108032" cy="470296"/>
            <a:chOff x="43050" y="504109"/>
            <a:chExt cx="6108032" cy="47029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8DC9290-4F27-4311-9074-A764F7A1EC4C}"/>
                </a:ext>
              </a:extLst>
            </p:cNvPr>
            <p:cNvSpPr/>
            <p:nvPr/>
          </p:nvSpPr>
          <p:spPr>
            <a:xfrm>
              <a:off x="43050" y="504109"/>
              <a:ext cx="6108032" cy="470296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бъект 2">
              <a:extLst>
                <a:ext uri="{FF2B5EF4-FFF2-40B4-BE49-F238E27FC236}">
                  <a16:creationId xmlns:a16="http://schemas.microsoft.com/office/drawing/2014/main" id="{D8BF238A-E90F-F790-73F4-EE2CC0C9BBCB}"/>
                </a:ext>
              </a:extLst>
            </p:cNvPr>
            <p:cNvSpPr txBox="1">
              <a:spLocks/>
            </p:cNvSpPr>
            <p:nvPr/>
          </p:nvSpPr>
          <p:spPr>
            <a:xfrm>
              <a:off x="289236" y="548348"/>
              <a:ext cx="4918757" cy="42605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8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РАЗГОВОРЫ О ВАЖНОМ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0087" y="3129539"/>
            <a:ext cx="4244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ВЫНОС ФЛАГА ЗНАМЕННОЙ ГРУППОЙ 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8DC9290-4F27-4311-9074-A764F7A1EC4C}"/>
              </a:ext>
            </a:extLst>
          </p:cNvPr>
          <p:cNvSpPr/>
          <p:nvPr/>
        </p:nvSpPr>
        <p:spPr>
          <a:xfrm>
            <a:off x="6525490" y="-23750"/>
            <a:ext cx="5666509" cy="387929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97780" y="81155"/>
            <a:ext cx="4771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">
              <a:lnSpc>
                <a:spcPct val="100000"/>
              </a:lnSpc>
              <a:spcBef>
                <a:spcPts val="95"/>
              </a:spcBef>
            </a:pPr>
            <a:r>
              <a:rPr lang="ru-RU" sz="1200" b="1" spc="55" dirty="0">
                <a:latin typeface="Arial" panose="020B0604020202020204" pitchFamily="34" charset="0"/>
                <a:cs typeface="Arial" panose="020B0604020202020204" pitchFamily="34" charset="0"/>
              </a:rPr>
              <a:t>УВЕКОВЕЧИВАНИЕ</a:t>
            </a:r>
            <a:r>
              <a:rPr lang="ru-RU" sz="12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45" dirty="0">
                <a:latin typeface="Arial" panose="020B0604020202020204" pitchFamily="34" charset="0"/>
                <a:cs typeface="Arial" panose="020B0604020202020204" pitchFamily="34" charset="0"/>
              </a:rPr>
              <a:t>ПАМЯТИ</a:t>
            </a: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45" dirty="0">
                <a:latin typeface="Arial" panose="020B0604020202020204" pitchFamily="34" charset="0"/>
                <a:cs typeface="Arial" panose="020B0604020202020204" pitchFamily="34" charset="0"/>
              </a:rPr>
              <a:t>ВОЕННОСЛУЖАЩИХ</a:t>
            </a:r>
            <a:endParaRPr lang="ru-RU" sz="1100" b="1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8DC9290-4F27-4311-9074-A764F7A1EC4C}"/>
              </a:ext>
            </a:extLst>
          </p:cNvPr>
          <p:cNvSpPr/>
          <p:nvPr/>
        </p:nvSpPr>
        <p:spPr>
          <a:xfrm>
            <a:off x="6622472" y="2535392"/>
            <a:ext cx="5569528" cy="26323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61817" y="2542875"/>
            <a:ext cx="5630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>
              <a:lnSpc>
                <a:spcPct val="100000"/>
              </a:lnSpc>
              <a:spcBef>
                <a:spcPts val="900"/>
              </a:spcBef>
              <a:tabLst>
                <a:tab pos="303530" algn="l"/>
                <a:tab pos="30416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ОБРАЗОВАТЕЛЬНЫЙ ПРОЕКТ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«ПАРТА ГЕРОЯ»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91035" y="2807177"/>
            <a:ext cx="828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spc="9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1" spc="-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13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spc="13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200" spc="105" dirty="0">
                <a:latin typeface="Arial" panose="020B0604020202020204" pitchFamily="34" charset="0"/>
                <a:cs typeface="Arial" panose="020B0604020202020204" pitchFamily="34" charset="0"/>
              </a:rPr>
              <a:t>рты</a:t>
            </a:r>
            <a:endParaRPr lang="ru-RU" sz="1200" dirty="0"/>
          </a:p>
        </p:txBody>
      </p:sp>
      <p:sp>
        <p:nvSpPr>
          <p:cNvPr id="30" name="object 18"/>
          <p:cNvSpPr txBox="1"/>
          <p:nvPr/>
        </p:nvSpPr>
        <p:spPr>
          <a:xfrm>
            <a:off x="6644970" y="4761554"/>
            <a:ext cx="5172701" cy="5918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гуманитарной помощи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  <a:tabLst>
                <a:tab pos="354965" algn="l"/>
                <a:tab pos="355600" algn="l"/>
              </a:tabLst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Волонтерская помощь в колл-центрах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354965" algn="l"/>
                <a:tab pos="355600" algn="l"/>
              </a:tabLst>
            </a:pP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Изготовление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маскировочных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сетей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8DC9290-4F27-4311-9074-A764F7A1EC4C}"/>
              </a:ext>
            </a:extLst>
          </p:cNvPr>
          <p:cNvSpPr/>
          <p:nvPr/>
        </p:nvSpPr>
        <p:spPr>
          <a:xfrm>
            <a:off x="6555006" y="4465127"/>
            <a:ext cx="5636994" cy="29094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524463" y="4487405"/>
            <a:ext cx="43335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ПОМОЩЬ ВОЕННОСЛУЖАЩИМ И ЧЛЕНАМ ИХ СЕМЕЙ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525487" y="3233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510">
              <a:lnSpc>
                <a:spcPct val="100000"/>
              </a:lnSpc>
              <a:spcBef>
                <a:spcPts val="95"/>
              </a:spcBef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памятных табличек и мемориальных досок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стендов для проведения тематических классных часов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22860" y="-2"/>
            <a:ext cx="6286500" cy="480061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23269" y="0"/>
            <a:ext cx="2955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НАШЕ ЕДИНСТВО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97" y="1130875"/>
            <a:ext cx="661770" cy="66177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98" y="3242578"/>
            <a:ext cx="661770" cy="661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8754" y="6105191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Arial" pitchFamily="34" charset="0"/>
                <a:cs typeface="Arial" pitchFamily="34" charset="0"/>
              </a:rPr>
              <a:t>Школа № 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5498" y="2215365"/>
            <a:ext cx="168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Плехановская школа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38180" y="2069376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Бырминский филиал 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Калининской школы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09996" y="4130641"/>
            <a:ext cx="1611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Неволинская школа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49177" y="4147562"/>
            <a:ext cx="3279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Зарубинский филиал Плехановской школы</a:t>
            </a:r>
          </a:p>
        </p:txBody>
      </p:sp>
    </p:spTree>
    <p:extLst>
      <p:ext uri="{BB962C8B-B14F-4D97-AF65-F5344CB8AC3E}">
        <p14:creationId xmlns:p14="http://schemas.microsoft.com/office/powerpoint/2010/main" val="237115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"/>
            <a:ext cx="12203162" cy="6858000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7F0EA6C-A473-454D-BA44-39AFAE78B363}"/>
              </a:ext>
            </a:extLst>
          </p:cNvPr>
          <p:cNvCxnSpPr>
            <a:cxnSpLocks/>
          </p:cNvCxnSpPr>
          <p:nvPr/>
        </p:nvCxnSpPr>
        <p:spPr>
          <a:xfrm>
            <a:off x="247982" y="-3063625"/>
            <a:ext cx="5581650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1EC2A95-0E88-5544-8392-D5322677B961}"/>
              </a:ext>
            </a:extLst>
          </p:cNvPr>
          <p:cNvCxnSpPr>
            <a:cxnSpLocks/>
          </p:cNvCxnSpPr>
          <p:nvPr/>
        </p:nvCxnSpPr>
        <p:spPr>
          <a:xfrm>
            <a:off x="1450975" y="3518480"/>
            <a:ext cx="2444878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4F191309-A373-D9CD-2A0A-9A684A54AE43}"/>
              </a:ext>
            </a:extLst>
          </p:cNvPr>
          <p:cNvGraphicFramePr/>
          <p:nvPr/>
        </p:nvGraphicFramePr>
        <p:xfrm>
          <a:off x="401782" y="3407652"/>
          <a:ext cx="5524039" cy="166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D4483CCD-83C4-FC93-B047-14E48F3113E8}"/>
              </a:ext>
            </a:extLst>
          </p:cNvPr>
          <p:cNvSpPr txBox="1"/>
          <p:nvPr/>
        </p:nvSpPr>
        <p:spPr>
          <a:xfrm>
            <a:off x="7584390" y="6271447"/>
            <a:ext cx="191668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краевые соревнования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«Школа безопасности»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8DABB67-6C13-15BF-E489-1F4F980F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471" t="4530" r="2614" b="13776"/>
          <a:stretch/>
        </p:blipFill>
        <p:spPr>
          <a:xfrm>
            <a:off x="7305414" y="4697236"/>
            <a:ext cx="2432915" cy="16468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8863ADD-3FB9-6BC9-E3FE-51BB0CD1745D}"/>
              </a:ext>
            </a:extLst>
          </p:cNvPr>
          <p:cNvSpPr txBox="1"/>
          <p:nvPr/>
        </p:nvSpPr>
        <p:spPr>
          <a:xfrm>
            <a:off x="7339262" y="1710848"/>
            <a:ext cx="236522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Диплом 2 степени</a:t>
            </a:r>
            <a:b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Краевой этап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XV фестиваля искусств детей и юношества им. Д.Б. </a:t>
            </a:r>
            <a:r>
              <a:rPr kumimoji="0" lang="ru-RU" sz="9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Кабалевского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«Наш Пермский край»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D72AF5F-CFC5-DC5A-4BF0-14466153E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2" r="13147"/>
          <a:stretch/>
        </p:blipFill>
        <p:spPr>
          <a:xfrm>
            <a:off x="7262230" y="184501"/>
            <a:ext cx="2450051" cy="15323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B349B34-8EAE-3F42-ED73-C7BFEB127106}"/>
              </a:ext>
            </a:extLst>
          </p:cNvPr>
          <p:cNvSpPr txBox="1"/>
          <p:nvPr/>
        </p:nvSpPr>
        <p:spPr>
          <a:xfrm>
            <a:off x="9906950" y="4143767"/>
            <a:ext cx="2207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место</a:t>
            </a:r>
            <a:b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Всероссийские соревнования по легкоатлетическому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4-хборью «Шиповка юных»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CAD829A-A866-B4F5-8370-7904D7C800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248" t="8631" r="5916" b="3380"/>
          <a:stretch/>
        </p:blipFill>
        <p:spPr>
          <a:xfrm>
            <a:off x="7262230" y="2516509"/>
            <a:ext cx="2442253" cy="16490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F124619-6655-45BE-4402-E06D8F863E1F}"/>
              </a:ext>
            </a:extLst>
          </p:cNvPr>
          <p:cNvSpPr txBox="1"/>
          <p:nvPr/>
        </p:nvSpPr>
        <p:spPr>
          <a:xfrm>
            <a:off x="7314093" y="4143767"/>
            <a:ext cx="233852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место </a:t>
            </a: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финал Пермского края по баскетболу </a:t>
            </a:r>
            <a:r>
              <a:rPr lang="ru-RU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«КЭС-БАСКЕТ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7246961-2BAC-5573-0E14-FC8BFB7117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57" t="2927" r="19928" b="5335"/>
          <a:stretch/>
        </p:blipFill>
        <p:spPr>
          <a:xfrm>
            <a:off x="9889357" y="184501"/>
            <a:ext cx="2121131" cy="154859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0069118-A2B8-158D-63D8-813FCEC6D62B}"/>
              </a:ext>
            </a:extLst>
          </p:cNvPr>
          <p:cNvSpPr txBox="1"/>
          <p:nvPr/>
        </p:nvSpPr>
        <p:spPr>
          <a:xfrm>
            <a:off x="9802769" y="1723296"/>
            <a:ext cx="2302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степени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конкурс-фестиваль детского хореографического искусства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«Детская сказка»</a:t>
            </a:r>
          </a:p>
        </p:txBody>
      </p:sp>
      <p:sp>
        <p:nvSpPr>
          <p:cNvPr id="63" name="Прямоугольник 6">
            <a:extLst>
              <a:ext uri="{FF2B5EF4-FFF2-40B4-BE49-F238E27FC236}">
                <a16:creationId xmlns:a16="http://schemas.microsoft.com/office/drawing/2014/main" id="{BDA90BB4-2E2D-3AD8-82BE-C802641C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986" y="2575819"/>
            <a:ext cx="3221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дополнительная программа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спортивной подготовки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общеразвивающие программы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AAC7350-9235-364F-B175-A0FF0F3B5221}"/>
              </a:ext>
            </a:extLst>
          </p:cNvPr>
          <p:cNvGrpSpPr/>
          <p:nvPr/>
        </p:nvGrpSpPr>
        <p:grpSpPr>
          <a:xfrm>
            <a:off x="1478986" y="2427185"/>
            <a:ext cx="2428999" cy="957433"/>
            <a:chOff x="1619447" y="1052736"/>
            <a:chExt cx="1974297" cy="1008112"/>
          </a:xfrm>
        </p:grpSpPr>
        <p:sp>
          <p:nvSpPr>
            <p:cNvPr id="65" name="Прямоугольник 6">
              <a:extLst>
                <a:ext uri="{FF2B5EF4-FFF2-40B4-BE49-F238E27FC236}">
                  <a16:creationId xmlns:a16="http://schemas.microsoft.com/office/drawing/2014/main" id="{C40077D0-B2B6-ECFC-B9EA-E12C6392E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750" y="1801036"/>
              <a:ext cx="1296144" cy="250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17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видов спорта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D30F527A-F965-08FF-B984-F25D680905D0}"/>
                </a:ext>
              </a:extLst>
            </p:cNvPr>
            <p:cNvSpPr/>
            <p:nvPr/>
          </p:nvSpPr>
          <p:spPr>
            <a:xfrm>
              <a:off x="1959588" y="1451196"/>
              <a:ext cx="1634156" cy="250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10 005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 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 </a:t>
              </a:r>
              <a:r>
                <a:rPr lang="ru-RU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обучающихся</a:t>
              </a: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7" name="Правая фигурная скобка 66">
              <a:extLst>
                <a:ext uri="{FF2B5EF4-FFF2-40B4-BE49-F238E27FC236}">
                  <a16:creationId xmlns:a16="http://schemas.microsoft.com/office/drawing/2014/main" id="{F7973F27-A436-999C-17FB-ABAD147CADD3}"/>
                </a:ext>
              </a:extLst>
            </p:cNvPr>
            <p:cNvSpPr/>
            <p:nvPr/>
          </p:nvSpPr>
          <p:spPr>
            <a:xfrm>
              <a:off x="1619447" y="1052736"/>
              <a:ext cx="189735" cy="1008112"/>
            </a:xfrm>
            <a:prstGeom prst="rightBrac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7B380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49BDA27D-06DC-761A-931C-BDC51015EE6E}"/>
                </a:ext>
              </a:extLst>
            </p:cNvPr>
            <p:cNvSpPr/>
            <p:nvPr/>
          </p:nvSpPr>
          <p:spPr>
            <a:xfrm>
              <a:off x="1942750" y="1092401"/>
              <a:ext cx="1363204" cy="273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cs typeface="Times New Roman" pitchFamily="18" charset="0"/>
                </a:rPr>
                <a:t> 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направленностей</a:t>
              </a:r>
            </a:p>
          </p:txBody>
        </p:sp>
      </p:grpSp>
      <p:pic>
        <p:nvPicPr>
          <p:cNvPr id="69" name="Picture 2" descr="https://e7.pngegg.com/pngimages/939/610/png-clipart-computer-icons-organization-organization-miscellaneous-angl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4" y="2493945"/>
            <a:ext cx="627548" cy="6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57" y="3087624"/>
            <a:ext cx="17162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600" dirty="0"/>
          </a:p>
        </p:txBody>
      </p:sp>
      <p:graphicFrame>
        <p:nvGraphicFramePr>
          <p:cNvPr id="1039" name="Диаграмма 1038"/>
          <p:cNvGraphicFramePr/>
          <p:nvPr/>
        </p:nvGraphicFramePr>
        <p:xfrm>
          <a:off x="0" y="937260"/>
          <a:ext cx="6909970" cy="1313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/>
          <a:srcRect l="5365" t="14063" r="7348" b="3447"/>
          <a:stretch/>
        </p:blipFill>
        <p:spPr>
          <a:xfrm>
            <a:off x="9889357" y="2525567"/>
            <a:ext cx="2124171" cy="16309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703" y="5305023"/>
            <a:ext cx="5343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детский сад №11, Школа №  10, Шадейская и Кыласовская школы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42E6A8A-E67B-1E4B-9935-5797C7F798F2}"/>
              </a:ext>
            </a:extLst>
          </p:cNvPr>
          <p:cNvSpPr/>
          <p:nvPr/>
        </p:nvSpPr>
        <p:spPr>
          <a:xfrm>
            <a:off x="69275" y="5016366"/>
            <a:ext cx="6108032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ЭПОС.ДО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9157" y="6428596"/>
            <a:ext cx="4570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В КРУЖКИ И СЕКЦИИ В ЭЛЕКТРОННОМ ВИДЕ!!!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30" y="6078677"/>
            <a:ext cx="756700" cy="779323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42E6A8A-E67B-1E4B-9935-5797C7F798F2}"/>
              </a:ext>
            </a:extLst>
          </p:cNvPr>
          <p:cNvSpPr/>
          <p:nvPr/>
        </p:nvSpPr>
        <p:spPr>
          <a:xfrm>
            <a:off x="55420" y="5741468"/>
            <a:ext cx="6108032" cy="103415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270" y="5950009"/>
            <a:ext cx="2673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Школа № 1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Сергинская  школа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Неволинская  школа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Калининская школа</a:t>
            </a:r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89357" y="6334729"/>
            <a:ext cx="21211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«Губернаторский турнир»</a:t>
            </a:r>
            <a:endParaRPr lang="ru-RU" sz="900" dirty="0"/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 быстрым шахматам</a:t>
            </a:r>
            <a:b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81228" y="4796796"/>
            <a:ext cx="2059162" cy="15100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2744" y="2124992"/>
            <a:ext cx="32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ШколаПилотов«НовыеКрылья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6832" y="4699029"/>
            <a:ext cx="4002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МобильноеДополнительноеОбразование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-10670"/>
            <a:ext cx="9158288" cy="707139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0" y="4572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</a:t>
            </a:r>
          </a:p>
          <a:p>
            <a:pPr algn="ctr">
              <a:defRPr sz="1600" b="1" i="0" u="none" strike="noStrike" kern="1200" spc="0" baseline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1600" b="1" i="0" u="none" strike="noStrike" kern="1200" spc="0" baseline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ОХВАТ ОТ 5 ДО 18 ЛЕТ 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22328"/>
            <a:ext cx="463401" cy="46340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71" y="4956501"/>
            <a:ext cx="400647" cy="40064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99" b="89975" l="4938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7007" flipH="1">
            <a:off x="1169395" y="5658339"/>
            <a:ext cx="588492" cy="5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3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00" y="5268"/>
            <a:ext cx="12203162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EDC6431-3B27-4674-8B20-51B3B5BBB87C}"/>
              </a:ext>
            </a:extLst>
          </p:cNvPr>
          <p:cNvSpPr/>
          <p:nvPr/>
        </p:nvSpPr>
        <p:spPr>
          <a:xfrm>
            <a:off x="298580" y="6185827"/>
            <a:ext cx="6116779" cy="56532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B3CAD8C-1C80-469C-95E9-4040DBE0BF38}"/>
              </a:ext>
            </a:extLst>
          </p:cNvPr>
          <p:cNvSpPr/>
          <p:nvPr/>
        </p:nvSpPr>
        <p:spPr>
          <a:xfrm>
            <a:off x="545829" y="6164845"/>
            <a:ext cx="74660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2023/2024 100 % «БИЛЕТ В БУДУЩЕЕ»</a:t>
            </a:r>
            <a:b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 «Россия – мои горизонты»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A71213E-1ED9-4C81-ACCE-DCC1AD973822}"/>
              </a:ext>
            </a:extLst>
          </p:cNvPr>
          <p:cNvGrpSpPr/>
          <p:nvPr/>
        </p:nvGrpSpPr>
        <p:grpSpPr>
          <a:xfrm>
            <a:off x="544208" y="1322278"/>
            <a:ext cx="3434687" cy="1286965"/>
            <a:chOff x="543734" y="2140762"/>
            <a:chExt cx="3434687" cy="1286965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022BB39-57F9-44C6-953A-40089453127E}"/>
                </a:ext>
              </a:extLst>
            </p:cNvPr>
            <p:cNvSpPr/>
            <p:nvPr/>
          </p:nvSpPr>
          <p:spPr>
            <a:xfrm>
              <a:off x="543734" y="2842952"/>
              <a:ext cx="34346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ОО</a:t>
              </a: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&gt;</a:t>
              </a: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743</a:t>
              </a:r>
              <a:endParaRPr lang="ru-RU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11ADF34B-9FE1-40B1-8D46-D72C0A19DFE1}"/>
                </a:ext>
              </a:extLst>
            </p:cNvPr>
            <p:cNvSpPr/>
            <p:nvPr/>
          </p:nvSpPr>
          <p:spPr>
            <a:xfrm>
              <a:off x="795342" y="2140762"/>
              <a:ext cx="25294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ОБУЧАЮЩИХСЯ ЗАРЕГИСТРИРОВАНО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E047118-E145-4AC8-BE64-DA7E705430FD}"/>
              </a:ext>
            </a:extLst>
          </p:cNvPr>
          <p:cNvSpPr/>
          <p:nvPr/>
        </p:nvSpPr>
        <p:spPr>
          <a:xfrm>
            <a:off x="81310" y="763470"/>
            <a:ext cx="6108032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9B82A44-4D70-4A39-88C9-DE27BBA8990A}"/>
              </a:ext>
            </a:extLst>
          </p:cNvPr>
          <p:cNvSpPr/>
          <p:nvPr/>
        </p:nvSpPr>
        <p:spPr>
          <a:xfrm>
            <a:off x="50964" y="758212"/>
            <a:ext cx="642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ПРОЕКТА «БИЛЕТ В БУДУЩЕЕ»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F951777-B5D0-41A5-83F6-B31487493489}"/>
              </a:ext>
            </a:extLst>
          </p:cNvPr>
          <p:cNvSpPr/>
          <p:nvPr/>
        </p:nvSpPr>
        <p:spPr>
          <a:xfrm>
            <a:off x="71335" y="3072079"/>
            <a:ext cx="6108032" cy="316107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object 30"/>
          <p:cNvSpPr txBox="1"/>
          <p:nvPr/>
        </p:nvSpPr>
        <p:spPr>
          <a:xfrm>
            <a:off x="5957485" y="3584475"/>
            <a:ext cx="290711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latin typeface="Arial"/>
                <a:cs typeface="Arial"/>
              </a:rPr>
              <a:t>ГОТОВНОСТЬ К ПРОФЕССИОНАЛЬНОМУ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latin typeface="Arial"/>
                <a:cs typeface="Arial"/>
              </a:rPr>
              <a:t>САМООПРЕДЕЛЕНИЮ,  ЧЕЛ.</a:t>
            </a:r>
          </a:p>
        </p:txBody>
      </p:sp>
      <p:sp>
        <p:nvSpPr>
          <p:cNvPr id="44" name="object 19"/>
          <p:cNvSpPr txBox="1"/>
          <p:nvPr/>
        </p:nvSpPr>
        <p:spPr>
          <a:xfrm>
            <a:off x="180115" y="3161671"/>
            <a:ext cx="7025054" cy="18703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36220" marR="5080" indent="-236220" algn="just">
              <a:lnSpc>
                <a:spcPts val="1200"/>
              </a:lnSpc>
              <a:spcBef>
                <a:spcPts val="240"/>
              </a:spcBef>
            </a:pPr>
            <a:r>
              <a:rPr lang="ru-RU" sz="1400" b="1" spc="-5" dirty="0">
                <a:latin typeface="Arial"/>
                <a:cs typeface="Arial"/>
              </a:rPr>
              <a:t>МОНИТОРИНГ</a:t>
            </a:r>
            <a:r>
              <a:rPr lang="ru-RU" sz="1400" b="1" spc="-35" dirty="0">
                <a:latin typeface="Arial"/>
                <a:cs typeface="Arial"/>
              </a:rPr>
              <a:t> </a:t>
            </a:r>
            <a:r>
              <a:rPr lang="ru-RU" sz="1400" b="1" spc="-5" dirty="0">
                <a:latin typeface="Arial"/>
                <a:cs typeface="Arial"/>
              </a:rPr>
              <a:t>ГОТОВНОСТИ </a:t>
            </a:r>
            <a:r>
              <a:rPr lang="ru-RU" sz="1400" b="1" spc="-35" dirty="0">
                <a:latin typeface="Arial"/>
                <a:cs typeface="Arial"/>
              </a:rPr>
              <a:t> </a:t>
            </a:r>
            <a:r>
              <a:rPr lang="ru-RU" sz="1400" b="1" dirty="0">
                <a:latin typeface="Arial"/>
                <a:cs typeface="Arial"/>
              </a:rPr>
              <a:t>К  </a:t>
            </a:r>
            <a:r>
              <a:rPr lang="ru-RU" sz="1400" b="1" spc="-5" dirty="0">
                <a:latin typeface="Arial"/>
                <a:cs typeface="Arial"/>
              </a:rPr>
              <a:t>САМООПРЕДЕЛЕНИЮ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47" name="object 20"/>
          <p:cNvSpPr txBox="1"/>
          <p:nvPr/>
        </p:nvSpPr>
        <p:spPr>
          <a:xfrm>
            <a:off x="520409" y="3346486"/>
            <a:ext cx="1396111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b="1" spc="-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</a:t>
            </a:r>
            <a:r>
              <a:rPr lang="ru-RU" sz="3600" b="1" spc="-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200" b="1" spc="-5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36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object 21"/>
          <p:cNvSpPr txBox="1"/>
          <p:nvPr/>
        </p:nvSpPr>
        <p:spPr>
          <a:xfrm>
            <a:off x="2479762" y="3564375"/>
            <a:ext cx="1763162" cy="219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847</a:t>
            </a:r>
            <a:r>
              <a:rPr spc="-6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2884" y="1722307"/>
            <a:ext cx="1123324" cy="6944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AC37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76156" y="2453514"/>
            <a:ext cx="2665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обучающийся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EDC6431-3B27-4674-8B20-51B3B5BBB87C}"/>
              </a:ext>
            </a:extLst>
          </p:cNvPr>
          <p:cNvSpPr/>
          <p:nvPr/>
        </p:nvSpPr>
        <p:spPr>
          <a:xfrm>
            <a:off x="6189871" y="749209"/>
            <a:ext cx="6108032" cy="397095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object 64"/>
          <p:cNvSpPr txBox="1"/>
          <p:nvPr/>
        </p:nvSpPr>
        <p:spPr>
          <a:xfrm>
            <a:off x="6234576" y="754673"/>
            <a:ext cx="6375209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30480">
              <a:lnSpc>
                <a:spcPts val="1200"/>
              </a:lnSpc>
              <a:spcBef>
                <a:spcPts val="240"/>
              </a:spcBef>
            </a:pPr>
            <a:r>
              <a:rPr lang="ru-RU" sz="1200" b="1" dirty="0">
                <a:latin typeface="Arial"/>
                <a:cs typeface="Arial"/>
              </a:rPr>
              <a:t>ОХВАТ </a:t>
            </a:r>
            <a:r>
              <a:rPr lang="ru-RU" sz="1200" b="1" spc="-5" dirty="0">
                <a:latin typeface="Arial"/>
                <a:cs typeface="Arial"/>
              </a:rPr>
              <a:t>ПРОФОРИЕНТАЦИОННЫМИ МЕРОПРИЯТИЯМИ </a:t>
            </a:r>
            <a:r>
              <a:rPr lang="ru-RU" sz="1200" b="1" dirty="0">
                <a:latin typeface="Arial"/>
                <a:cs typeface="Arial"/>
              </a:rPr>
              <a:t>С </a:t>
            </a:r>
            <a:r>
              <a:rPr lang="ru-RU" sz="1200" b="1" spc="-295" dirty="0">
                <a:latin typeface="Arial"/>
                <a:cs typeface="Arial"/>
              </a:rPr>
              <a:t> </a:t>
            </a:r>
            <a:r>
              <a:rPr lang="ru-RU" sz="1200" b="1" spc="-5" dirty="0">
                <a:latin typeface="Arial"/>
                <a:cs typeface="Arial"/>
              </a:rPr>
              <a:t>ИСПОЛЬЗОВАНИЕМ</a:t>
            </a:r>
            <a:r>
              <a:rPr lang="ru-RU" sz="1200" b="1" spc="-30" dirty="0">
                <a:latin typeface="Arial"/>
                <a:cs typeface="Arial"/>
              </a:rPr>
              <a:t>   </a:t>
            </a:r>
            <a:r>
              <a:rPr lang="ru-RU" sz="1200" b="1" spc="-5" dirty="0">
                <a:latin typeface="Arial"/>
                <a:cs typeface="Arial"/>
              </a:rPr>
              <a:t>ОТКРЫТЫХ </a:t>
            </a:r>
            <a:r>
              <a:rPr lang="ru-RU" sz="1200" b="1" dirty="0">
                <a:latin typeface="Arial"/>
                <a:cs typeface="Arial"/>
              </a:rPr>
              <a:t>УРОКОВ</a:t>
            </a:r>
            <a:r>
              <a:rPr lang="ru-RU" sz="1200" b="1" spc="-5" dirty="0">
                <a:latin typeface="Arial"/>
                <a:cs typeface="Arial"/>
              </a:rPr>
              <a:t> "ПРОЕКТОРИЯ</a:t>
            </a:r>
            <a:r>
              <a:rPr lang="ru-RU" sz="1100" b="1" spc="-5" dirty="0">
                <a:latin typeface="Arial"/>
                <a:cs typeface="Arial"/>
              </a:rPr>
              <a:t>"</a:t>
            </a:r>
            <a:endParaRPr lang="ru-RU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9267" y="1169318"/>
            <a:ext cx="3914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         2021-2022             2022-2023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EDC6431-3B27-4674-8B20-51B3B5BBB87C}"/>
              </a:ext>
            </a:extLst>
          </p:cNvPr>
          <p:cNvSpPr/>
          <p:nvPr/>
        </p:nvSpPr>
        <p:spPr>
          <a:xfrm>
            <a:off x="6766172" y="6456976"/>
            <a:ext cx="5449690" cy="401024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чел.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ПРОБЫ В РАМКАХ ОЗДОРОВИТЕЛЬНОЙ КАМПАНИИ</a:t>
            </a:r>
          </a:p>
        </p:txBody>
      </p:sp>
      <p:sp>
        <p:nvSpPr>
          <p:cNvPr id="71" name="object 41"/>
          <p:cNvSpPr txBox="1"/>
          <p:nvPr/>
        </p:nvSpPr>
        <p:spPr>
          <a:xfrm>
            <a:off x="8871146" y="3715544"/>
            <a:ext cx="359479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latin typeface="Arial"/>
                <a:cs typeface="Arial"/>
              </a:rPr>
              <a:t>УЧАСТНИКИ</a:t>
            </a:r>
            <a:r>
              <a:rPr lang="ru-RU" sz="1100" b="1" spc="-15" dirty="0">
                <a:latin typeface="Arial"/>
                <a:cs typeface="Arial"/>
              </a:rPr>
              <a:t> </a:t>
            </a:r>
            <a:r>
              <a:rPr lang="ru-RU" sz="1100" b="1" dirty="0">
                <a:latin typeface="Arial"/>
                <a:cs typeface="Arial"/>
              </a:rPr>
              <a:t>ЕДИНОГО</a:t>
            </a:r>
            <a:r>
              <a:rPr lang="ru-RU" sz="1100" b="1" spc="-5" dirty="0">
                <a:latin typeface="Arial"/>
                <a:cs typeface="Arial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>
                <a:latin typeface="Arial"/>
                <a:cs typeface="Arial"/>
              </a:rPr>
              <a:t>ДНЯ</a:t>
            </a:r>
            <a:r>
              <a:rPr lang="ru-RU" sz="1100" b="1" spc="-15" dirty="0">
                <a:latin typeface="Arial"/>
                <a:cs typeface="Arial"/>
              </a:rPr>
              <a:t> </a:t>
            </a:r>
            <a:r>
              <a:rPr lang="ru-RU" sz="1100" b="1" spc="-5" dirty="0">
                <a:latin typeface="Arial"/>
                <a:cs typeface="Arial"/>
              </a:rPr>
              <a:t>ПРОФОРИЕНТАЦИИ</a:t>
            </a:r>
            <a:endParaRPr lang="ru-RU" sz="1100" b="1" dirty="0">
              <a:latin typeface="Arial"/>
              <a:cs typeface="Arial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27710" y="-13855"/>
            <a:ext cx="9158288" cy="538788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812799" y="2703"/>
            <a:ext cx="7074401" cy="574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95" y="6032636"/>
            <a:ext cx="756700" cy="779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338" y="4061128"/>
            <a:ext cx="1283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АГРОКЛАССЫ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59460" y="4831166"/>
            <a:ext cx="2110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КЛАССЫ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30" y="4855273"/>
            <a:ext cx="2678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ПСИХОЛОГО-ПЕДАГОГИЧЕСКИЕ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970359" y="4044176"/>
            <a:ext cx="1982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 МЧС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6031" y="4058989"/>
            <a:ext cx="1844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КАДЕТСКИЕ КЛАССЫ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30" y="5488436"/>
            <a:ext cx="279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ПРЕДПРИНИМАТЕЛЬСКИЙ КЛАСС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9460" y="5479100"/>
            <a:ext cx="321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С ИНЖЕНЕРНЫМ МЫШЛЕНИЕМ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777" y="43473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77309" y="5102895"/>
            <a:ext cx="168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2023/2024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0798" y="5099564"/>
            <a:ext cx="168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2023/2024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7863" y="5663304"/>
            <a:ext cx="168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2023/2024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32311" y="5700048"/>
            <a:ext cx="168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2023/2024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86916" y="43181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8571" y="42988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/>
          <a:srcRect t="25478"/>
          <a:stretch/>
        </p:blipFill>
        <p:spPr>
          <a:xfrm>
            <a:off x="9994118" y="1399334"/>
            <a:ext cx="2109346" cy="2029666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  <p:graphicFrame>
        <p:nvGraphicFramePr>
          <p:cNvPr id="62" name="Диаграмма 61"/>
          <p:cNvGraphicFramePr/>
          <p:nvPr/>
        </p:nvGraphicFramePr>
        <p:xfrm>
          <a:off x="6307235" y="1727201"/>
          <a:ext cx="3918857" cy="154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64" name="Группа 63"/>
          <p:cNvGrpSpPr/>
          <p:nvPr/>
        </p:nvGrpSpPr>
        <p:grpSpPr>
          <a:xfrm>
            <a:off x="6362700" y="1397000"/>
            <a:ext cx="3276859" cy="369332"/>
            <a:chOff x="800100" y="3022600"/>
            <a:chExt cx="2759696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800100" y="3022600"/>
              <a:ext cx="2759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Times New Roman"/>
                  <a:cs typeface="Times New Roman"/>
                </a:rPr>
                <a:t> 26 ОО  </a:t>
              </a:r>
              <a:r>
                <a:rPr lang="ru-RU" dirty="0"/>
                <a:t> </a:t>
              </a:r>
              <a:r>
                <a:rPr lang="ru-RU" b="1" dirty="0">
                  <a:latin typeface="Times New Roman"/>
                  <a:cs typeface="Times New Roman"/>
                </a:rPr>
                <a:t>      26 ОО            9 ОО</a:t>
              </a:r>
              <a:endParaRPr lang="ru-RU" b="1" dirty="0"/>
            </a:p>
          </p:txBody>
        </p:sp>
        <p:sp>
          <p:nvSpPr>
            <p:cNvPr id="67" name="Равно 66"/>
            <p:cNvSpPr/>
            <p:nvPr/>
          </p:nvSpPr>
          <p:spPr>
            <a:xfrm>
              <a:off x="1511299" y="3073399"/>
              <a:ext cx="318713" cy="280989"/>
            </a:xfrm>
            <a:prstGeom prst="mathEqual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69" name="Равнобедренный треугольник 68"/>
            <p:cNvSpPr/>
            <p:nvPr/>
          </p:nvSpPr>
          <p:spPr>
            <a:xfrm>
              <a:off x="2666999" y="3086100"/>
              <a:ext cx="186666" cy="16391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2" name="Диаграмма 71"/>
          <p:cNvGraphicFramePr/>
          <p:nvPr/>
        </p:nvGraphicFramePr>
        <p:xfrm>
          <a:off x="6332635" y="3924300"/>
          <a:ext cx="2519265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3" name="Диаграмма 72"/>
          <p:cNvGraphicFramePr/>
          <p:nvPr/>
        </p:nvGraphicFramePr>
        <p:xfrm>
          <a:off x="9220200" y="4445000"/>
          <a:ext cx="2794000" cy="189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78" name="Группа 77"/>
          <p:cNvGrpSpPr/>
          <p:nvPr/>
        </p:nvGrpSpPr>
        <p:grpSpPr>
          <a:xfrm>
            <a:off x="9172490" y="4102100"/>
            <a:ext cx="3046027" cy="369332"/>
            <a:chOff x="9591590" y="3784600"/>
            <a:chExt cx="3046027" cy="369332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9591590" y="3784600"/>
              <a:ext cx="3046027" cy="369332"/>
              <a:chOff x="800100" y="3022600"/>
              <a:chExt cx="3046027" cy="369332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00100" y="3022600"/>
                <a:ext cx="3046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latin typeface="Times New Roman"/>
                    <a:cs typeface="Times New Roman"/>
                  </a:rPr>
                  <a:t>18 ОО  </a:t>
                </a:r>
                <a:r>
                  <a:rPr lang="ru-RU" dirty="0"/>
                  <a:t> </a:t>
                </a:r>
                <a:r>
                  <a:rPr lang="ru-RU" b="1" dirty="0">
                    <a:latin typeface="Times New Roman"/>
                    <a:cs typeface="Times New Roman"/>
                  </a:rPr>
                  <a:t>     16 ОО        10 ОО</a:t>
                </a:r>
                <a:endParaRPr lang="ru-RU" b="1" dirty="0"/>
              </a:p>
            </p:txBody>
          </p:sp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667000" y="3086100"/>
                <a:ext cx="368300" cy="215900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7" name="Равнобедренный треугольник 76"/>
            <p:cNvSpPr/>
            <p:nvPr/>
          </p:nvSpPr>
          <p:spPr>
            <a:xfrm>
              <a:off x="10353590" y="3848100"/>
              <a:ext cx="368300" cy="2159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" y="3454102"/>
            <a:ext cx="463401" cy="4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0316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478DFC-A1E4-449B-9A85-6D71FAD63D17}"/>
              </a:ext>
            </a:extLst>
          </p:cNvPr>
          <p:cNvSpPr/>
          <p:nvPr/>
        </p:nvSpPr>
        <p:spPr>
          <a:xfrm>
            <a:off x="584797" y="614767"/>
            <a:ext cx="1114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70C2CE-60AE-F14E-BEEA-3ADB1C4ADA4B}"/>
              </a:ext>
            </a:extLst>
          </p:cNvPr>
          <p:cNvSpPr/>
          <p:nvPr/>
        </p:nvSpPr>
        <p:spPr>
          <a:xfrm>
            <a:off x="-17286" y="701582"/>
            <a:ext cx="5344030" cy="39533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80A043A-A4FE-CA43-81A4-BAA95D80625F}"/>
              </a:ext>
            </a:extLst>
          </p:cNvPr>
          <p:cNvSpPr/>
          <p:nvPr/>
        </p:nvSpPr>
        <p:spPr>
          <a:xfrm>
            <a:off x="453769" y="684703"/>
            <a:ext cx="318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учебный год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FD5CF9-EFCF-194D-9724-FCE43E93D090}"/>
              </a:ext>
            </a:extLst>
          </p:cNvPr>
          <p:cNvSpPr txBox="1"/>
          <p:nvPr/>
        </p:nvSpPr>
        <p:spPr>
          <a:xfrm>
            <a:off x="4885207" y="1743930"/>
            <a:ext cx="686306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Обеспечить расширение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содержания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классных часов «Разговоры о важном»</a:t>
            </a: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создание и функционирование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воспитательного пространства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</a:t>
            </a: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создание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театральных объединений, музеев, спортивных и туристических клубов в каждой школе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максимального участия воспитанников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деятельности детских общественных объединений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движении добровольчества, Российского движения детей и молодежи.</a:t>
            </a: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профессиональное развитие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работников для обновления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и форм воспитательной работы</a:t>
            </a: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реализацию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профминимума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100%  школ округа</a:t>
            </a:r>
          </a:p>
          <a:p>
            <a:pPr marL="216000" indent="-216000" algn="just">
              <a:spcAft>
                <a:spcPts val="3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долю обучающихся 9-х, 11-х классов, ориентированных на выбор специальностей в сфере экономики края, округа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4"/>
          <p:cNvPicPr/>
          <p:nvPr/>
        </p:nvPicPr>
        <p:blipFill rotWithShape="1">
          <a:blip r:embed="rId4" cstate="print"/>
          <a:srcRect l="5026" t="5384" b="6756"/>
          <a:stretch/>
        </p:blipFill>
        <p:spPr>
          <a:xfrm>
            <a:off x="351527" y="1480768"/>
            <a:ext cx="4078785" cy="4889241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flipV="1">
            <a:off x="4657490" y="1481528"/>
            <a:ext cx="0" cy="2447300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1AAD63B-510D-2D46-B0DB-9E38618B3495}"/>
              </a:ext>
            </a:extLst>
          </p:cNvPr>
          <p:cNvCxnSpPr>
            <a:cxnSpLocks/>
          </p:cNvCxnSpPr>
          <p:nvPr/>
        </p:nvCxnSpPr>
        <p:spPr>
          <a:xfrm flipH="1" flipV="1">
            <a:off x="4663241" y="4625469"/>
            <a:ext cx="1" cy="1939126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914400" y="186660"/>
            <a:ext cx="9089428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НАПРАВЛЕНИИ «ВОСПИТАНИЕ»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8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82E6B1-B1FF-1B4F-AC0B-D59F5252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71" y="-674287"/>
            <a:ext cx="13390877" cy="7531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2" y="5301213"/>
            <a:ext cx="13390878" cy="155678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D0FF159-A7AE-4CE3-9FE4-5F09B3BE7AFE}"/>
              </a:ext>
            </a:extLst>
          </p:cNvPr>
          <p:cNvSpPr txBox="1">
            <a:spLocks/>
          </p:cNvSpPr>
          <p:nvPr/>
        </p:nvSpPr>
        <p:spPr>
          <a:xfrm>
            <a:off x="3914723" y="5584308"/>
            <a:ext cx="696330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  <a:endParaRPr lang="ru-RU" sz="7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14016E-AECD-FC92-0AAE-A9C25B91C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8" y="3866924"/>
            <a:ext cx="2779141" cy="253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77288-AEB4-9C31-BCCA-3531BD9012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1540506" y="4603828"/>
            <a:ext cx="1070087" cy="902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1051035" y="2319015"/>
            <a:ext cx="1008993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3000" b="1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«ЗНАНИЯ — ЛУЧШАЯ ВАЛЮТА XXI ВЕКА.»</a:t>
            </a:r>
          </a:p>
          <a:p>
            <a:pPr algn="r">
              <a:spcAft>
                <a:spcPts val="600"/>
              </a:spcAft>
            </a:pPr>
            <a:r>
              <a:rPr lang="ru-RU" sz="30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6350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03162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546FD26-31F6-4D1A-BE63-6C60528AA0BD}"/>
              </a:ext>
            </a:extLst>
          </p:cNvPr>
          <p:cNvSpPr/>
          <p:nvPr/>
        </p:nvSpPr>
        <p:spPr>
          <a:xfrm>
            <a:off x="-14514" y="1631300"/>
            <a:ext cx="142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5 126 </a:t>
            </a:r>
            <a:endParaRPr lang="ru-RU" sz="4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B518C9A-2EB5-45DE-8BB8-7E0411D287CC}"/>
              </a:ext>
            </a:extLst>
          </p:cNvPr>
          <p:cNvSpPr/>
          <p:nvPr/>
        </p:nvSpPr>
        <p:spPr>
          <a:xfrm>
            <a:off x="1337338" y="1838072"/>
            <a:ext cx="368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численность воспитанников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127D7A3-D753-45B8-B146-EEFCBECB7AC0}"/>
              </a:ext>
            </a:extLst>
          </p:cNvPr>
          <p:cNvSpPr/>
          <p:nvPr/>
        </p:nvSpPr>
        <p:spPr>
          <a:xfrm>
            <a:off x="0" y="2516959"/>
            <a:ext cx="1349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4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F692973-E0A8-4291-BFA3-CA28DE8E9C38}"/>
              </a:ext>
            </a:extLst>
          </p:cNvPr>
          <p:cNvSpPr/>
          <p:nvPr/>
        </p:nvSpPr>
        <p:spPr>
          <a:xfrm>
            <a:off x="1351491" y="2662205"/>
            <a:ext cx="3518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консультационных пунктов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73A3A12-F251-4299-B7DF-B3ED81C3D0BB}"/>
              </a:ext>
            </a:extLst>
          </p:cNvPr>
          <p:cNvSpPr/>
          <p:nvPr/>
        </p:nvSpPr>
        <p:spPr>
          <a:xfrm>
            <a:off x="-11162" y="771834"/>
            <a:ext cx="14045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44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A0F0FE9-23E6-4CFB-AA2F-FCC1F0ACE062}"/>
              </a:ext>
            </a:extLst>
          </p:cNvPr>
          <p:cNvSpPr/>
          <p:nvPr/>
        </p:nvSpPr>
        <p:spPr>
          <a:xfrm>
            <a:off x="1374556" y="893129"/>
            <a:ext cx="3839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учреждения, реализующие программы дошкольного образования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665CC24-F47D-4630-9CE1-C521396DA1C2}"/>
              </a:ext>
            </a:extLst>
          </p:cNvPr>
          <p:cNvSpPr/>
          <p:nvPr/>
        </p:nvSpPr>
        <p:spPr>
          <a:xfrm>
            <a:off x="4732608" y="1738473"/>
            <a:ext cx="1000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  <a:endParaRPr lang="ru-RU" sz="40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3D73B65-333D-4D53-85EB-993EB25D3E99}"/>
              </a:ext>
            </a:extLst>
          </p:cNvPr>
          <p:cNvSpPr/>
          <p:nvPr/>
        </p:nvSpPr>
        <p:spPr>
          <a:xfrm>
            <a:off x="5763666" y="1806911"/>
            <a:ext cx="3835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в возрасте от 3 лет и старше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0928DF1-5FA2-43DC-9EC4-FAACED0E3500}"/>
              </a:ext>
            </a:extLst>
          </p:cNvPr>
          <p:cNvSpPr/>
          <p:nvPr/>
        </p:nvSpPr>
        <p:spPr>
          <a:xfrm>
            <a:off x="5688580" y="898322"/>
            <a:ext cx="3402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самостоятельные ДОО (юридические лица)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F6FF1CE-6760-F941-91E3-810235C80D32}"/>
              </a:ext>
            </a:extLst>
          </p:cNvPr>
          <p:cNvCxnSpPr>
            <a:cxnSpLocks/>
          </p:cNvCxnSpPr>
          <p:nvPr/>
        </p:nvCxnSpPr>
        <p:spPr>
          <a:xfrm>
            <a:off x="1388231" y="771834"/>
            <a:ext cx="2705228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1EC2A95-0E88-5544-8392-D5322677B961}"/>
              </a:ext>
            </a:extLst>
          </p:cNvPr>
          <p:cNvCxnSpPr>
            <a:cxnSpLocks/>
          </p:cNvCxnSpPr>
          <p:nvPr/>
        </p:nvCxnSpPr>
        <p:spPr>
          <a:xfrm flipV="1">
            <a:off x="1382955" y="1649426"/>
            <a:ext cx="2710504" cy="14946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56B4C694-D43C-2645-A350-40C474478A1C}"/>
              </a:ext>
            </a:extLst>
          </p:cNvPr>
          <p:cNvCxnSpPr>
            <a:cxnSpLocks/>
          </p:cNvCxnSpPr>
          <p:nvPr/>
        </p:nvCxnSpPr>
        <p:spPr>
          <a:xfrm flipV="1">
            <a:off x="1382955" y="2477019"/>
            <a:ext cx="2813443" cy="15563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FA38CAA4-8BEF-B147-A25D-BBD63B15E853}"/>
              </a:ext>
            </a:extLst>
          </p:cNvPr>
          <p:cNvCxnSpPr>
            <a:cxnSpLocks/>
          </p:cNvCxnSpPr>
          <p:nvPr/>
        </p:nvCxnSpPr>
        <p:spPr>
          <a:xfrm flipV="1">
            <a:off x="1374556" y="3156053"/>
            <a:ext cx="3345966" cy="2108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0EC0D65D-A2DD-6645-A0FB-B577113EFE00}"/>
              </a:ext>
            </a:extLst>
          </p:cNvPr>
          <p:cNvCxnSpPr>
            <a:cxnSpLocks/>
          </p:cNvCxnSpPr>
          <p:nvPr/>
        </p:nvCxnSpPr>
        <p:spPr>
          <a:xfrm>
            <a:off x="5807421" y="779944"/>
            <a:ext cx="2984008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8089FA2-BD89-164B-B508-A19E84C14404}"/>
              </a:ext>
            </a:extLst>
          </p:cNvPr>
          <p:cNvCxnSpPr>
            <a:cxnSpLocks/>
          </p:cNvCxnSpPr>
          <p:nvPr/>
        </p:nvCxnSpPr>
        <p:spPr>
          <a:xfrm>
            <a:off x="5864056" y="1620120"/>
            <a:ext cx="2902078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4A4F702A-4DE8-E246-ABC9-640C007DF2CA}"/>
              </a:ext>
            </a:extLst>
          </p:cNvPr>
          <p:cNvCxnSpPr>
            <a:cxnSpLocks/>
          </p:cNvCxnSpPr>
          <p:nvPr/>
        </p:nvCxnSpPr>
        <p:spPr>
          <a:xfrm flipV="1">
            <a:off x="5886076" y="2381727"/>
            <a:ext cx="2880058" cy="9959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71D4B4BF-3801-F141-8456-7A43B06AEA6C}"/>
              </a:ext>
            </a:extLst>
          </p:cNvPr>
          <p:cNvCxnSpPr>
            <a:cxnSpLocks/>
          </p:cNvCxnSpPr>
          <p:nvPr/>
        </p:nvCxnSpPr>
        <p:spPr>
          <a:xfrm flipV="1">
            <a:off x="5807421" y="3124509"/>
            <a:ext cx="2958713" cy="1006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127D7A3-D753-45B8-B146-EEFCBECB7AC0}"/>
              </a:ext>
            </a:extLst>
          </p:cNvPr>
          <p:cNvSpPr/>
          <p:nvPr/>
        </p:nvSpPr>
        <p:spPr>
          <a:xfrm>
            <a:off x="4702629" y="2407955"/>
            <a:ext cx="110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3D73B65-333D-4D53-85EB-993EB25D3E99}"/>
              </a:ext>
            </a:extLst>
          </p:cNvPr>
          <p:cNvSpPr/>
          <p:nvPr/>
        </p:nvSpPr>
        <p:spPr>
          <a:xfrm>
            <a:off x="5750733" y="2633947"/>
            <a:ext cx="3835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служб ранней помощи</a:t>
            </a:r>
          </a:p>
        </p:txBody>
      </p:sp>
      <p:graphicFrame>
        <p:nvGraphicFramePr>
          <p:cNvPr id="27" name="Диаграмма 26"/>
          <p:cNvGraphicFramePr/>
          <p:nvPr/>
        </p:nvGraphicFramePr>
        <p:xfrm>
          <a:off x="135333" y="3710259"/>
          <a:ext cx="4251598" cy="275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0104" y="4126783"/>
            <a:ext cx="133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5426" y="4133841"/>
            <a:ext cx="115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80886" y="6395301"/>
            <a:ext cx="115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2634" y="3425132"/>
            <a:ext cx="409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дошкольного образования</a:t>
            </a:r>
          </a:p>
          <a:p>
            <a:pPr algn="ctr"/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1 года до 7 лет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EEB458B-8395-4354-A8DE-C630FE28145D}"/>
              </a:ext>
            </a:extLst>
          </p:cNvPr>
          <p:cNvSpPr/>
          <p:nvPr/>
        </p:nvSpPr>
        <p:spPr>
          <a:xfrm>
            <a:off x="4644571" y="761993"/>
            <a:ext cx="1132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ru-RU" sz="4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4603346" y="3363204"/>
          <a:ext cx="4395967" cy="361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37" y="4052698"/>
            <a:ext cx="1504809" cy="101616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32" y="1033645"/>
            <a:ext cx="1430153" cy="115037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227" y="1020002"/>
            <a:ext cx="1474332" cy="114691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78" y="2628520"/>
            <a:ext cx="1447882" cy="105234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78" y="4046477"/>
            <a:ext cx="1460443" cy="101616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37" y="2626987"/>
            <a:ext cx="1447781" cy="105541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061394" y="2258451"/>
            <a:ext cx="3130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200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автогородков</a:t>
            </a:r>
            <a:endParaRPr lang="ru-RU" sz="1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3543" y="553340"/>
            <a:ext cx="303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профориентация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013371" y="3751525"/>
            <a:ext cx="317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на предприятия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013371" y="5113432"/>
            <a:ext cx="317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Сюжетно-ролевые игры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27710" y="0"/>
            <a:ext cx="9158288" cy="7071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DA7376-1DB0-480E-860C-78A179E294AB}"/>
              </a:ext>
            </a:extLst>
          </p:cNvPr>
          <p:cNvSpPr txBox="1"/>
          <p:nvPr/>
        </p:nvSpPr>
        <p:spPr>
          <a:xfrm>
            <a:off x="295180" y="186854"/>
            <a:ext cx="58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ОБРАЗОВАНИЕ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26" y="5564706"/>
            <a:ext cx="756700" cy="7793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28907" y="5748970"/>
            <a:ext cx="3010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ПРОСВЕЩЕНИЯ</a:t>
            </a:r>
            <a:b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РОДИТЕЛЕЙ ДЕТЕЙ ДОШКОЛЬНОГО </a:t>
            </a:r>
            <a:b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 2024   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9" y="3341762"/>
            <a:ext cx="463401" cy="4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0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279" cy="6863726"/>
          </a:xfrm>
          <a:prstGeom prst="rect">
            <a:avLst/>
          </a:prstGeom>
        </p:spPr>
      </p:pic>
      <p:sp>
        <p:nvSpPr>
          <p:cNvPr id="12" name="object 15"/>
          <p:cNvSpPr txBox="1"/>
          <p:nvPr/>
        </p:nvSpPr>
        <p:spPr>
          <a:xfrm>
            <a:off x="690293" y="4435891"/>
            <a:ext cx="3486804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ts val="1260"/>
              </a:lnSpc>
              <a:spcBef>
                <a:spcPts val="100"/>
              </a:spcBef>
            </a:pP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ОБЛАДАТЕЛИ</a:t>
            </a:r>
            <a:r>
              <a:rPr lang="ru-RU" sz="14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ЗНАКА</a:t>
            </a:r>
            <a:r>
              <a:rPr lang="ru-RU" sz="14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ОТЛИЧИЯ</a:t>
            </a:r>
            <a:endParaRPr lang="ru-RU"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«ГОРДОСТЬ</a:t>
            </a:r>
            <a:r>
              <a:rPr lang="ru-RU" sz="1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ПЕРМСКОГО</a:t>
            </a:r>
            <a:r>
              <a:rPr lang="ru-RU" sz="14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КРАЯ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58"/>
          <p:cNvSpPr txBox="1"/>
          <p:nvPr/>
        </p:nvSpPr>
        <p:spPr>
          <a:xfrm>
            <a:off x="3952675" y="4437399"/>
            <a:ext cx="397567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60"/>
              </a:lnSpc>
              <a:spcBef>
                <a:spcPts val="100"/>
              </a:spcBef>
            </a:pP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ЛАУРЕАТЫ </a:t>
            </a:r>
            <a:b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МОЛОДЕЖНОЙ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ПРЕМИИ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10" dirty="0">
                <a:solidFill>
                  <a:prstClr val="black"/>
                </a:solidFill>
                <a:latin typeface="Arial"/>
                <a:cs typeface="Arial"/>
              </a:rPr>
              <a:t>ГЛАВЫ</a:t>
            </a:r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40" algn="ctr">
              <a:lnSpc>
                <a:spcPts val="1260"/>
              </a:lnSpc>
            </a:pP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КУНГУРСКОГО</a:t>
            </a:r>
            <a:r>
              <a:rPr lang="ru-RU" sz="1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10" dirty="0">
                <a:solidFill>
                  <a:prstClr val="black"/>
                </a:solidFill>
                <a:latin typeface="Arial"/>
                <a:cs typeface="Arial"/>
              </a:rPr>
              <a:t>МО</a:t>
            </a:r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59"/>
          <p:cNvSpPr txBox="1"/>
          <p:nvPr/>
        </p:nvSpPr>
        <p:spPr>
          <a:xfrm>
            <a:off x="3974124" y="6284779"/>
            <a:ext cx="10726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2020-2021</a:t>
            </a:r>
            <a:endParaRPr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60"/>
          <p:cNvSpPr txBox="1"/>
          <p:nvPr/>
        </p:nvSpPr>
        <p:spPr>
          <a:xfrm>
            <a:off x="3991707" y="5693541"/>
            <a:ext cx="10726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sz="1400" spc="-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2022</a:t>
            </a:r>
            <a:endParaRPr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61"/>
          <p:cNvSpPr txBox="1"/>
          <p:nvPr/>
        </p:nvSpPr>
        <p:spPr>
          <a:xfrm>
            <a:off x="3954387" y="5142106"/>
            <a:ext cx="10714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2022-2023</a:t>
            </a:r>
            <a:endParaRPr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object 62"/>
          <p:cNvGrpSpPr/>
          <p:nvPr/>
        </p:nvGrpSpPr>
        <p:grpSpPr>
          <a:xfrm>
            <a:off x="5024667" y="5064371"/>
            <a:ext cx="2220912" cy="1547445"/>
            <a:chOff x="4711700" y="1753852"/>
            <a:chExt cx="1807845" cy="1452880"/>
          </a:xfrm>
        </p:grpSpPr>
        <p:pic>
          <p:nvPicPr>
            <p:cNvPr id="18" name="object 6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3859" y="1753852"/>
              <a:ext cx="222745" cy="359815"/>
            </a:xfrm>
            <a:prstGeom prst="rect">
              <a:avLst/>
            </a:prstGeom>
          </p:spPr>
        </p:pic>
        <p:pic>
          <p:nvPicPr>
            <p:cNvPr id="19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7384" y="1756138"/>
              <a:ext cx="222745" cy="359815"/>
            </a:xfrm>
            <a:prstGeom prst="rect">
              <a:avLst/>
            </a:prstGeom>
          </p:spPr>
        </p:pic>
        <p:pic>
          <p:nvPicPr>
            <p:cNvPr id="20" name="object 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2179" y="1758170"/>
              <a:ext cx="222745" cy="359815"/>
            </a:xfrm>
            <a:prstGeom prst="rect">
              <a:avLst/>
            </a:prstGeom>
          </p:spPr>
        </p:pic>
        <p:pic>
          <p:nvPicPr>
            <p:cNvPr id="21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5830" y="1760456"/>
              <a:ext cx="222745" cy="359815"/>
            </a:xfrm>
            <a:prstGeom prst="rect">
              <a:avLst/>
            </a:prstGeom>
          </p:spPr>
        </p:pic>
        <p:pic>
          <p:nvPicPr>
            <p:cNvPr id="22" name="object 6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8086" y="1764012"/>
              <a:ext cx="222745" cy="359815"/>
            </a:xfrm>
            <a:prstGeom prst="rect">
              <a:avLst/>
            </a:prstGeom>
          </p:spPr>
        </p:pic>
        <p:pic>
          <p:nvPicPr>
            <p:cNvPr id="23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1738" y="1766425"/>
              <a:ext cx="222745" cy="359815"/>
            </a:xfrm>
            <a:prstGeom prst="rect">
              <a:avLst/>
            </a:prstGeom>
          </p:spPr>
        </p:pic>
        <p:pic>
          <p:nvPicPr>
            <p:cNvPr id="24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1700" y="2291697"/>
              <a:ext cx="222745" cy="359815"/>
            </a:xfrm>
            <a:prstGeom prst="rect">
              <a:avLst/>
            </a:prstGeom>
          </p:spPr>
        </p:pic>
        <p:pic>
          <p:nvPicPr>
            <p:cNvPr id="25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5352" y="2294110"/>
              <a:ext cx="222745" cy="359815"/>
            </a:xfrm>
            <a:prstGeom prst="rect">
              <a:avLst/>
            </a:prstGeom>
          </p:spPr>
        </p:pic>
        <p:pic>
          <p:nvPicPr>
            <p:cNvPr id="26" name="object 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0147" y="2296015"/>
              <a:ext cx="222745" cy="359815"/>
            </a:xfrm>
            <a:prstGeom prst="rect">
              <a:avLst/>
            </a:prstGeom>
          </p:spPr>
        </p:pic>
        <p:pic>
          <p:nvPicPr>
            <p:cNvPr id="27" name="object 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3672" y="2298428"/>
              <a:ext cx="222745" cy="359815"/>
            </a:xfrm>
            <a:prstGeom prst="rect">
              <a:avLst/>
            </a:prstGeom>
          </p:spPr>
        </p:pic>
        <p:pic>
          <p:nvPicPr>
            <p:cNvPr id="28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6053" y="2301984"/>
              <a:ext cx="222745" cy="359815"/>
            </a:xfrm>
            <a:prstGeom prst="rect">
              <a:avLst/>
            </a:prstGeom>
          </p:spPr>
        </p:pic>
        <p:pic>
          <p:nvPicPr>
            <p:cNvPr id="29" name="object 7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9578" y="2304270"/>
              <a:ext cx="222745" cy="359815"/>
            </a:xfrm>
            <a:prstGeom prst="rect">
              <a:avLst/>
            </a:prstGeom>
          </p:spPr>
        </p:pic>
        <p:pic>
          <p:nvPicPr>
            <p:cNvPr id="30" name="object 7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526" y="2833733"/>
              <a:ext cx="222745" cy="359815"/>
            </a:xfrm>
            <a:prstGeom prst="rect">
              <a:avLst/>
            </a:prstGeom>
          </p:spPr>
        </p:pic>
        <p:pic>
          <p:nvPicPr>
            <p:cNvPr id="31" name="object 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8052" y="2836019"/>
              <a:ext cx="222745" cy="359815"/>
            </a:xfrm>
            <a:prstGeom prst="rect">
              <a:avLst/>
            </a:prstGeom>
          </p:spPr>
        </p:pic>
        <p:pic>
          <p:nvPicPr>
            <p:cNvPr id="32" name="object 7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2847" y="2838051"/>
              <a:ext cx="222745" cy="359815"/>
            </a:xfrm>
            <a:prstGeom prst="rect">
              <a:avLst/>
            </a:prstGeom>
          </p:spPr>
        </p:pic>
        <p:pic>
          <p:nvPicPr>
            <p:cNvPr id="33" name="object 7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6498" y="2840337"/>
              <a:ext cx="222745" cy="359815"/>
            </a:xfrm>
            <a:prstGeom prst="rect">
              <a:avLst/>
            </a:prstGeom>
          </p:spPr>
        </p:pic>
        <p:pic>
          <p:nvPicPr>
            <p:cNvPr id="34" name="object 7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8753" y="2843893"/>
              <a:ext cx="222745" cy="359815"/>
            </a:xfrm>
            <a:prstGeom prst="rect">
              <a:avLst/>
            </a:prstGeom>
          </p:spPr>
        </p:pic>
        <p:pic>
          <p:nvPicPr>
            <p:cNvPr id="35" name="object 8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2405" y="2846306"/>
              <a:ext cx="222745" cy="359815"/>
            </a:xfrm>
            <a:prstGeom prst="rect">
              <a:avLst/>
            </a:prstGeom>
          </p:spPr>
        </p:pic>
        <p:pic>
          <p:nvPicPr>
            <p:cNvPr id="36" name="object 8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6660" y="2829923"/>
              <a:ext cx="222745" cy="359815"/>
            </a:xfrm>
            <a:prstGeom prst="rect">
              <a:avLst/>
            </a:prstGeom>
          </p:spPr>
        </p:pic>
      </p:grpSp>
      <p:sp>
        <p:nvSpPr>
          <p:cNvPr id="42" name="object 28"/>
          <p:cNvSpPr txBox="1"/>
          <p:nvPr/>
        </p:nvSpPr>
        <p:spPr>
          <a:xfrm>
            <a:off x="8432500" y="4392976"/>
            <a:ext cx="37595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ЛАУРЕАТЫ</a:t>
            </a:r>
            <a:r>
              <a:rPr lang="ru-RU" sz="14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КОНКУРСА</a:t>
            </a:r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algn="ctr">
              <a:spcBef>
                <a:spcPts val="100"/>
              </a:spcBef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«ЮНЫЕ</a:t>
            </a:r>
            <a:r>
              <a:rPr lang="ru-RU" sz="14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ДАРОВАНИЯ</a:t>
            </a:r>
            <a:r>
              <a:rPr lang="ru-RU" sz="14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spc="-5" dirty="0">
                <a:solidFill>
                  <a:prstClr val="black"/>
                </a:solidFill>
                <a:latin typeface="Arial"/>
                <a:cs typeface="Arial"/>
              </a:rPr>
              <a:t>КУНГУРСКОГО</a:t>
            </a:r>
            <a:r>
              <a:rPr lang="ru-RU" sz="14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МО»</a:t>
            </a:r>
            <a:endParaRPr lang="ru-RU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CAEB485-BEE4-477F-85E9-67A8A3621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2906" r="27628" b="13321"/>
          <a:stretch/>
        </p:blipFill>
        <p:spPr>
          <a:xfrm>
            <a:off x="9698793" y="987062"/>
            <a:ext cx="2272980" cy="316382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1192708" y="2268415"/>
            <a:ext cx="1031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593508" y="2317877"/>
            <a:ext cx="174759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ПРИЗЕРОВ </a:t>
            </a:r>
            <a:b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ПОБЕДИТЕЛЕЙ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508734" y="2285999"/>
            <a:ext cx="1031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796048" y="2286000"/>
            <a:ext cx="917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ПРИЗЕР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71" name="Диаграмма 70"/>
          <p:cNvGraphicFramePr/>
          <p:nvPr/>
        </p:nvGraphicFramePr>
        <p:xfrm>
          <a:off x="223935" y="4737080"/>
          <a:ext cx="3918857" cy="1866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2" name="Диаграмма 71"/>
          <p:cNvGraphicFramePr/>
          <p:nvPr/>
        </p:nvGraphicFramePr>
        <p:xfrm>
          <a:off x="8008057" y="4766388"/>
          <a:ext cx="3918857" cy="1866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73" name="Группа 72"/>
          <p:cNvGrpSpPr/>
          <p:nvPr/>
        </p:nvGrpSpPr>
        <p:grpSpPr>
          <a:xfrm>
            <a:off x="-1" y="397808"/>
            <a:ext cx="9917723" cy="499008"/>
            <a:chOff x="0" y="432978"/>
            <a:chExt cx="9129054" cy="400110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C870C2CE-60AE-F14E-BEEA-3ADB1C4ADA4B}"/>
                </a:ext>
              </a:extLst>
            </p:cNvPr>
            <p:cNvSpPr/>
            <p:nvPr/>
          </p:nvSpPr>
          <p:spPr>
            <a:xfrm>
              <a:off x="0" y="458720"/>
              <a:ext cx="9129054" cy="364403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5281" y="432978"/>
              <a:ext cx="836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РЕЗУЛЬТАТИВНОСТЬ УЧАСТИЯ В ОЛИМПИАДАХ ШКОЛЬНИКОВ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0" y="3856117"/>
            <a:ext cx="9129054" cy="400110"/>
            <a:chOff x="0" y="432978"/>
            <a:chExt cx="9129054" cy="400110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C870C2CE-60AE-F14E-BEEA-3ADB1C4ADA4B}"/>
                </a:ext>
              </a:extLst>
            </p:cNvPr>
            <p:cNvSpPr/>
            <p:nvPr/>
          </p:nvSpPr>
          <p:spPr>
            <a:xfrm>
              <a:off x="0" y="458720"/>
              <a:ext cx="9129054" cy="364403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5281" y="432978"/>
              <a:ext cx="5222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ПОДДЕРЖКА ДЕТСКОЙ ОДАРЕННОСТИ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AF95954-ABA0-4062-9D1D-F786EE9AAEEA}"/>
              </a:ext>
            </a:extLst>
          </p:cNvPr>
          <p:cNvSpPr txBox="1"/>
          <p:nvPr/>
        </p:nvSpPr>
        <p:spPr>
          <a:xfrm>
            <a:off x="914399" y="3461437"/>
            <a:ext cx="1510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B6F52756-B43C-4C8E-B1EC-99AA2941BB2E}"/>
              </a:ext>
            </a:extLst>
          </p:cNvPr>
          <p:cNvCxnSpPr>
            <a:cxnSpLocks/>
          </p:cNvCxnSpPr>
          <p:nvPr/>
        </p:nvCxnSpPr>
        <p:spPr>
          <a:xfrm flipV="1">
            <a:off x="492380" y="3147646"/>
            <a:ext cx="9214328" cy="17584"/>
          </a:xfrm>
          <a:prstGeom prst="line">
            <a:avLst/>
          </a:prstGeom>
          <a:ln w="38100">
            <a:solidFill>
              <a:srgbClr val="A98B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Группа 82"/>
          <p:cNvGrpSpPr/>
          <p:nvPr/>
        </p:nvGrpSpPr>
        <p:grpSpPr>
          <a:xfrm>
            <a:off x="5515706" y="3233272"/>
            <a:ext cx="1510689" cy="560858"/>
            <a:chOff x="334107" y="3327057"/>
            <a:chExt cx="1510689" cy="56085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AF95954-ABA0-4062-9D1D-F786EE9AAEEA}"/>
                </a:ext>
              </a:extLst>
            </p:cNvPr>
            <p:cNvSpPr txBox="1"/>
            <p:nvPr/>
          </p:nvSpPr>
          <p:spPr>
            <a:xfrm>
              <a:off x="334107" y="3549361"/>
              <a:ext cx="15106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Равнобедренный треугольник 84">
              <a:extLst>
                <a:ext uri="{FF2B5EF4-FFF2-40B4-BE49-F238E27FC236}">
                  <a16:creationId xmlns:a16="http://schemas.microsoft.com/office/drawing/2014/main" id="{ACAA5D5A-8F0D-4FC7-8EFF-FD73E6FDA82F}"/>
                </a:ext>
              </a:extLst>
            </p:cNvPr>
            <p:cNvSpPr/>
            <p:nvPr/>
          </p:nvSpPr>
          <p:spPr>
            <a:xfrm>
              <a:off x="980523" y="3327057"/>
              <a:ext cx="200368" cy="265563"/>
            </a:xfrm>
            <a:prstGeom prst="triangle">
              <a:avLst/>
            </a:prstGeom>
            <a:solidFill>
              <a:srgbClr val="A98B57"/>
            </a:solidFill>
            <a:ln>
              <a:solidFill>
                <a:srgbClr val="A98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prstClr val="white"/>
                </a:solidFill>
              </a:endParaRPr>
            </a:p>
          </p:txBody>
        </p:sp>
      </p:grp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6E20B523-FE39-4E37-86D4-E6AA0498D876}"/>
              </a:ext>
            </a:extLst>
          </p:cNvPr>
          <p:cNvSpPr/>
          <p:nvPr/>
        </p:nvSpPr>
        <p:spPr>
          <a:xfrm>
            <a:off x="0" y="2455159"/>
            <a:ext cx="721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17D4D041-1C91-49CF-9E05-23F3E4270C85}"/>
              </a:ext>
            </a:extLst>
          </p:cNvPr>
          <p:cNvSpPr/>
          <p:nvPr/>
        </p:nvSpPr>
        <p:spPr>
          <a:xfrm>
            <a:off x="29049" y="3259214"/>
            <a:ext cx="721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4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7743091" y="3236115"/>
            <a:ext cx="1510689" cy="552151"/>
            <a:chOff x="334107" y="3318179"/>
            <a:chExt cx="1510689" cy="55215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AF95954-ABA0-4062-9D1D-F786EE9AAEEA}"/>
                </a:ext>
              </a:extLst>
            </p:cNvPr>
            <p:cNvSpPr txBox="1"/>
            <p:nvPr/>
          </p:nvSpPr>
          <p:spPr>
            <a:xfrm>
              <a:off x="334107" y="3531776"/>
              <a:ext cx="15106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90" name="Равнобедренный треугольник 89">
              <a:extLst>
                <a:ext uri="{FF2B5EF4-FFF2-40B4-BE49-F238E27FC236}">
                  <a16:creationId xmlns:a16="http://schemas.microsoft.com/office/drawing/2014/main" id="{ACAA5D5A-8F0D-4FC7-8EFF-FD73E6FDA82F}"/>
                </a:ext>
              </a:extLst>
            </p:cNvPr>
            <p:cNvSpPr/>
            <p:nvPr/>
          </p:nvSpPr>
          <p:spPr>
            <a:xfrm>
              <a:off x="980523" y="3318179"/>
              <a:ext cx="200368" cy="265563"/>
            </a:xfrm>
            <a:prstGeom prst="triangle">
              <a:avLst/>
            </a:prstGeom>
            <a:solidFill>
              <a:srgbClr val="A98B57"/>
            </a:solidFill>
            <a:ln>
              <a:solidFill>
                <a:srgbClr val="A98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prstClr val="white"/>
                </a:solidFill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AF95954-ABA0-4062-9D1D-F786EE9AAEEA}"/>
              </a:ext>
            </a:extLst>
          </p:cNvPr>
          <p:cNvSpPr txBox="1"/>
          <p:nvPr/>
        </p:nvSpPr>
        <p:spPr>
          <a:xfrm>
            <a:off x="3300046" y="3445841"/>
            <a:ext cx="15106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4" name="Равнобедренный треугольник 93">
            <a:extLst>
              <a:ext uri="{FF2B5EF4-FFF2-40B4-BE49-F238E27FC236}">
                <a16:creationId xmlns:a16="http://schemas.microsoft.com/office/drawing/2014/main" id="{ACAA5D5A-8F0D-4FC7-8EFF-FD73E6FDA82F}"/>
              </a:ext>
            </a:extLst>
          </p:cNvPr>
          <p:cNvSpPr/>
          <p:nvPr/>
        </p:nvSpPr>
        <p:spPr>
          <a:xfrm rot="10800000">
            <a:off x="3946364" y="3250499"/>
            <a:ext cx="200368" cy="265563"/>
          </a:xfrm>
          <a:prstGeom prst="triangle">
            <a:avLst/>
          </a:prstGeom>
          <a:solidFill>
            <a:srgbClr val="A98B57"/>
          </a:solidFill>
          <a:ln>
            <a:solidFill>
              <a:srgbClr val="A98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prstClr val="white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582379" y="1099011"/>
            <a:ext cx="2231159" cy="1213153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олимпиада по татарскому 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языку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2866291" y="1116595"/>
            <a:ext cx="2198077" cy="1213153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межрегиональная олимпиада 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татарскому языку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5145211" y="1134180"/>
            <a:ext cx="2205157" cy="1213153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 ВСОШ  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немецкому языку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7425349" y="1128317"/>
            <a:ext cx="2193436" cy="1225977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ВСОШ </a:t>
            </a:r>
          </a:p>
          <a:p>
            <a:pPr marL="12700" algn="ctr">
              <a:spcBef>
                <a:spcPts val="100"/>
              </a:spcBef>
              <a:defRPr/>
            </a:pPr>
            <a:r>
              <a:rPr lang="ru-RU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разным предметам</a:t>
            </a:r>
          </a:p>
        </p:txBody>
      </p:sp>
      <p:sp>
        <p:nvSpPr>
          <p:cNvPr id="61" name="Равнобедренный треугольник 60">
            <a:extLst>
              <a:ext uri="{FF2B5EF4-FFF2-40B4-BE49-F238E27FC236}">
                <a16:creationId xmlns:a16="http://schemas.microsoft.com/office/drawing/2014/main" id="{ACAA5D5A-8F0D-4FC7-8EFF-FD73E6FDA82F}"/>
              </a:ext>
            </a:extLst>
          </p:cNvPr>
          <p:cNvSpPr/>
          <p:nvPr/>
        </p:nvSpPr>
        <p:spPr>
          <a:xfrm rot="10800000">
            <a:off x="1554369" y="3245110"/>
            <a:ext cx="200368" cy="265563"/>
          </a:xfrm>
          <a:prstGeom prst="triangle">
            <a:avLst/>
          </a:prstGeom>
          <a:solidFill>
            <a:srgbClr val="A98B57"/>
          </a:solidFill>
          <a:ln>
            <a:solidFill>
              <a:srgbClr val="A98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5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13072"/>
            <a:ext cx="12203162" cy="6858000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D3001DC-E8AC-1440-A929-0FA31115BF7A}"/>
              </a:ext>
            </a:extLst>
          </p:cNvPr>
          <p:cNvCxnSpPr>
            <a:cxnSpLocks/>
          </p:cNvCxnSpPr>
          <p:nvPr/>
        </p:nvCxnSpPr>
        <p:spPr>
          <a:xfrm>
            <a:off x="6157643" y="2428044"/>
            <a:ext cx="0" cy="3899095"/>
          </a:xfrm>
          <a:prstGeom prst="line">
            <a:avLst/>
          </a:prstGeom>
          <a:ln w="12700">
            <a:solidFill>
              <a:srgbClr val="DAC37B">
                <a:alpha val="31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3A3A12-F251-4299-B7DF-B3ED81C3D0BB}"/>
              </a:ext>
            </a:extLst>
          </p:cNvPr>
          <p:cNvSpPr/>
          <p:nvPr/>
        </p:nvSpPr>
        <p:spPr>
          <a:xfrm>
            <a:off x="693079" y="188636"/>
            <a:ext cx="10962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ЕГЭ 2023 г. в Пермском крае.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Муниципалитеты - лидеры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16"/>
          <p:cNvSpPr txBox="1"/>
          <p:nvPr/>
        </p:nvSpPr>
        <p:spPr>
          <a:xfrm>
            <a:off x="901849" y="1269409"/>
            <a:ext cx="4927783" cy="560851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>
              <a:spcBef>
                <a:spcPts val="53"/>
              </a:spcBef>
            </a:pPr>
            <a:r>
              <a:rPr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по доле высокобалльных работ  по всем предметам ЕГЭ (81-100 баллов)</a:t>
            </a:r>
          </a:p>
        </p:txBody>
      </p:sp>
      <p:sp>
        <p:nvSpPr>
          <p:cNvPr id="30" name="object 16"/>
          <p:cNvSpPr txBox="1"/>
          <p:nvPr/>
        </p:nvSpPr>
        <p:spPr>
          <a:xfrm>
            <a:off x="6524189" y="1314087"/>
            <a:ext cx="4927783" cy="283852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>
              <a:spcBef>
                <a:spcPts val="53"/>
              </a:spcBef>
            </a:pPr>
            <a:r>
              <a:rPr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по до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</a:t>
            </a:r>
            <a:r>
              <a:rPr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225-балльников</a:t>
            </a:r>
            <a:endParaRPr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10"/>
          <p:cNvGraphicFramePr>
            <a:graphicFrameLocks noGrp="1"/>
          </p:cNvGraphicFramePr>
          <p:nvPr/>
        </p:nvGraphicFramePr>
        <p:xfrm>
          <a:off x="901848" y="2067559"/>
          <a:ext cx="4927783" cy="4086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4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5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6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1717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№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87045">
                        <a:lnSpc>
                          <a:spcPct val="100000"/>
                        </a:lnSpc>
                      </a:pPr>
                      <a:r>
                        <a:rPr sz="1200" b="1" spc="65" dirty="0">
                          <a:latin typeface="Tahoma"/>
                          <a:cs typeface="Tahoma"/>
                        </a:rPr>
                        <a:t>Территория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sz="1200" b="1" spc="45" dirty="0">
                          <a:latin typeface="Tahoma"/>
                          <a:cs typeface="Tahoma"/>
                        </a:rPr>
                        <a:t>Доля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142240" marR="13271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200" b="1" spc="5" dirty="0">
                          <a:latin typeface="Tahoma"/>
                          <a:cs typeface="Tahoma"/>
                        </a:rPr>
                        <a:t>ы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сок</a:t>
                      </a:r>
                      <a:r>
                        <a:rPr sz="1200" b="1" spc="5" dirty="0">
                          <a:latin typeface="Tahoma"/>
                          <a:cs typeface="Tahoma"/>
                        </a:rPr>
                        <a:t>о</a:t>
                      </a:r>
                      <a:r>
                        <a:rPr sz="1200" b="1" spc="-10" dirty="0">
                          <a:latin typeface="Tahoma"/>
                          <a:cs typeface="Tahoma"/>
                        </a:rPr>
                        <a:t>б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алльн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ы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х  </a:t>
                      </a:r>
                      <a:r>
                        <a:rPr sz="1200" b="1" spc="45" dirty="0">
                          <a:latin typeface="Tahoma"/>
                          <a:cs typeface="Tahoma"/>
                        </a:rPr>
                        <a:t>работ </a:t>
                      </a:r>
                      <a:r>
                        <a:rPr sz="1200" b="1" spc="35" dirty="0">
                          <a:latin typeface="Tahoma"/>
                          <a:cs typeface="Tahoma"/>
                        </a:rPr>
                        <a:t>от </a:t>
                      </a:r>
                      <a:r>
                        <a:rPr sz="1200" b="1" spc="45" dirty="0">
                          <a:latin typeface="Tahoma"/>
                          <a:cs typeface="Tahoma"/>
                        </a:rPr>
                        <a:t>числа </a:t>
                      </a:r>
                      <a:r>
                        <a:rPr sz="1200" b="1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30" dirty="0">
                          <a:latin typeface="Tahoma"/>
                          <a:cs typeface="Tahoma"/>
                        </a:rPr>
                        <a:t>сдававших,</a:t>
                      </a:r>
                      <a:r>
                        <a:rPr sz="120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450" dirty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spc="-130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Час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т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инск</a:t>
                      </a:r>
                      <a:r>
                        <a:rPr sz="1400" spc="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400" spc="-1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sz="1400" spc="-70" dirty="0">
                          <a:latin typeface="Tahoma"/>
                          <a:cs typeface="Tahoma"/>
                        </a:rPr>
                        <a:t>21,9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810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Уинск</a:t>
                      </a:r>
                      <a:r>
                        <a:rPr sz="1400" spc="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400" spc="-1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85" dirty="0">
                          <a:latin typeface="Tahoma"/>
                          <a:cs typeface="Tahoma"/>
                        </a:rPr>
                        <a:t>21,3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31445" algn="r">
                        <a:lnSpc>
                          <a:spcPts val="1580"/>
                        </a:lnSpc>
                      </a:pPr>
                      <a:r>
                        <a:rPr sz="1400" spc="10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Че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р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н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у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шинск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40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60" dirty="0">
                          <a:latin typeface="Tahoma"/>
                          <a:cs typeface="Tahoma"/>
                        </a:rPr>
                        <a:t>19,7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4935" algn="r">
                        <a:lnSpc>
                          <a:spcPts val="1580"/>
                        </a:lnSpc>
                      </a:pPr>
                      <a:r>
                        <a:rPr sz="1400" spc="80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400" spc="8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ро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д</a:t>
                      </a:r>
                      <a:r>
                        <a:rPr sz="14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Пе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рм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ь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8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17,0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810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Чайковск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40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55" dirty="0">
                          <a:latin typeface="Tahoma"/>
                          <a:cs typeface="Tahoma"/>
                        </a:rPr>
                        <a:t>16,9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24460" algn="r">
                        <a:lnSpc>
                          <a:spcPts val="1580"/>
                        </a:lnSpc>
                      </a:pPr>
                      <a:r>
                        <a:rPr sz="1600" b="1" spc="40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600" b="1" spc="4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600" b="1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К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у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нгу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р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ск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600" b="1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МО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600" b="1" spc="-35" dirty="0">
                          <a:latin typeface="Tahoma"/>
                          <a:cs typeface="Tahoma"/>
                        </a:rPr>
                        <a:t>16,4</a:t>
                      </a:r>
                      <a:endParaRPr sz="1600" b="1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429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Солика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м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ский</a:t>
                      </a:r>
                      <a:r>
                        <a:rPr sz="140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sz="1400" spc="-70" dirty="0">
                          <a:latin typeface="Tahoma"/>
                          <a:cs typeface="Tahoma"/>
                        </a:rPr>
                        <a:t>16,2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8110" algn="r">
                        <a:lnSpc>
                          <a:spcPts val="1580"/>
                        </a:lnSpc>
                      </a:pPr>
                      <a:r>
                        <a:rPr sz="1400" spc="65" dirty="0">
                          <a:latin typeface="Tahoma"/>
                          <a:cs typeface="Tahoma"/>
                        </a:rPr>
                        <a:t>8</a:t>
                      </a:r>
                      <a:r>
                        <a:rPr sz="1400" spc="65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4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З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АТО</a:t>
                      </a:r>
                      <a:r>
                        <a:rPr sz="1400" spc="-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З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ёз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дный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sz="1400" spc="-70" dirty="0">
                          <a:latin typeface="Tahoma"/>
                          <a:cs typeface="Tahoma"/>
                        </a:rPr>
                        <a:t>15,9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048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льинский</a:t>
                      </a:r>
                      <a:r>
                        <a:rPr sz="140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sz="1400" spc="-75" dirty="0">
                          <a:latin typeface="Tahoma"/>
                          <a:cs typeface="Tahoma"/>
                        </a:rPr>
                        <a:t>15,7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34290" algn="ctr">
                        <a:lnSpc>
                          <a:spcPts val="1580"/>
                        </a:lnSpc>
                      </a:pPr>
                      <a:r>
                        <a:rPr sz="1400" spc="-55" dirty="0">
                          <a:latin typeface="Tahoma"/>
                          <a:cs typeface="Tahoma"/>
                        </a:rPr>
                        <a:t>10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Го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ро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д</a:t>
                      </a:r>
                      <a:r>
                        <a:rPr sz="14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Б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е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р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ез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н</a:t>
                      </a:r>
                      <a:r>
                        <a:rPr sz="1400" spc="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ки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85" dirty="0">
                          <a:latin typeface="Tahoma"/>
                          <a:cs typeface="Tahoma"/>
                        </a:rPr>
                        <a:t>15,5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29273A3-85F3-4C15-8FEF-88278C155E66}"/>
              </a:ext>
            </a:extLst>
          </p:cNvPr>
          <p:cNvSpPr/>
          <p:nvPr/>
        </p:nvSpPr>
        <p:spPr>
          <a:xfrm>
            <a:off x="901849" y="6251928"/>
            <a:ext cx="4927783" cy="619144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 algn="r">
              <a:spcAft>
                <a:spcPts val="1200"/>
              </a:spcAft>
              <a:buClr>
                <a:srgbClr val="3E2A16"/>
              </a:buClr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E2A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14,8 %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E2A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E2A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E2A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высокобалльных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E2A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работ в ПК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22"/>
          <p:cNvSpPr txBox="1"/>
          <p:nvPr/>
        </p:nvSpPr>
        <p:spPr>
          <a:xfrm>
            <a:off x="3250822" y="6534910"/>
            <a:ext cx="2578810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24301" indent="-117515" algn="ctr">
              <a:spcBef>
                <a:spcPts val="56"/>
              </a:spcBef>
              <a:buClr>
                <a:srgbClr val="C00000"/>
              </a:buClr>
              <a:buFont typeface="Wingdings"/>
              <a:buChar char=""/>
              <a:tabLst>
                <a:tab pos="124658" algn="l"/>
              </a:tabLst>
            </a:pPr>
            <a:r>
              <a:rPr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в течение трех лет</a:t>
            </a:r>
          </a:p>
        </p:txBody>
      </p:sp>
      <p:graphicFrame>
        <p:nvGraphicFramePr>
          <p:cNvPr id="38" name="object 19"/>
          <p:cNvGraphicFramePr>
            <a:graphicFrameLocks noGrp="1"/>
          </p:cNvGraphicFramePr>
          <p:nvPr/>
        </p:nvGraphicFramePr>
        <p:xfrm>
          <a:off x="6524188" y="2073460"/>
          <a:ext cx="5130999" cy="408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b="1" kern="1200" spc="65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kern="1200" spc="65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№</a:t>
                      </a: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b="1" kern="1200" spc="65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  <a:p>
                      <a:pPr marL="4876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kern="1200" spc="65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Территория</a:t>
                      </a: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132080" indent="-1270" algn="ctr">
                        <a:lnSpc>
                          <a:spcPts val="1680"/>
                        </a:lnSpc>
                      </a:pPr>
                      <a:r>
                        <a:rPr sz="1200" b="1" kern="1200" spc="65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Доля  высокобалльных  работ от числа  сдававших, %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106">
                <a:tc>
                  <a:txBody>
                    <a:bodyPr/>
                    <a:lstStyle/>
                    <a:p>
                      <a:pPr marL="252095" marR="0" indent="0" algn="l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1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Чернушинский 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78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30,1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99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Уинский 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64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27,6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marL="252095" marR="0" indent="0" algn="l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3</a:t>
                      </a:r>
                      <a:r>
                        <a:rPr lang="ru-RU" sz="1400" spc="4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Частинский 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64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26,7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4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Косинский МО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64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26,7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251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5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Чайковский ГО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423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26,1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603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6</a:t>
                      </a:r>
                      <a:r>
                        <a:rPr lang="ru-RU" sz="1400" spc="4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Ильинский ГО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25,0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marR="131445" algn="just">
                        <a:lnSpc>
                          <a:spcPts val="1580"/>
                        </a:lnSpc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    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 </a:t>
                      </a: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7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Город Пермь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24,5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899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8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Соликамский ГО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24,0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9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Кунгурский МО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5815">
                        <a:lnSpc>
                          <a:spcPts val="1580"/>
                        </a:lnSpc>
                      </a:pPr>
                      <a:r>
                        <a:rPr sz="1600" b="1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22,9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898">
                <a:tc>
                  <a:txBody>
                    <a:bodyPr/>
                    <a:lstStyle/>
                    <a:p>
                      <a:pPr marL="252095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10</a:t>
                      </a:r>
                      <a:endParaRPr sz="1400" kern="1200">
                        <a:solidFill>
                          <a:schemeClr val="tx1"/>
                        </a:solidFill>
                        <a:latin typeface="Tahoma"/>
                        <a:ea typeface="+mn-ea"/>
                        <a:cs typeface="Tahoma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Город Березники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1370">
                        <a:lnSpc>
                          <a:spcPts val="1580"/>
                        </a:lnSpc>
                      </a:pPr>
                      <a:r>
                        <a:rPr sz="140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Tahoma"/>
                        </a:rPr>
                        <a:t>22,4</a:t>
                      </a: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2" name="object 23"/>
          <p:cNvSpPr txBox="1"/>
          <p:nvPr/>
        </p:nvSpPr>
        <p:spPr>
          <a:xfrm>
            <a:off x="6598257" y="6549278"/>
            <a:ext cx="3371866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11443" indent="-104656">
              <a:spcBef>
                <a:spcPts val="56"/>
              </a:spcBef>
              <a:buClr>
                <a:srgbClr val="00AF50"/>
              </a:buClr>
              <a:buFont typeface="Wingdings"/>
              <a:buChar char=""/>
              <a:tabLst>
                <a:tab pos="111800" algn="l"/>
              </a:tabLst>
            </a:pPr>
            <a:r>
              <a:rPr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за три года в числе лидеров</a:t>
            </a:r>
          </a:p>
        </p:txBody>
      </p:sp>
      <p:sp>
        <p:nvSpPr>
          <p:cNvPr id="45" name="object 20"/>
          <p:cNvSpPr txBox="1"/>
          <p:nvPr/>
        </p:nvSpPr>
        <p:spPr>
          <a:xfrm>
            <a:off x="6524190" y="6250728"/>
            <a:ext cx="5131866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21,2 %</a:t>
            </a:r>
            <a:r>
              <a:rPr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доля 225-балльников от </a:t>
            </a:r>
            <a:r>
              <a:rPr sz="140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 сдававших</a:t>
            </a:r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ПК</a:t>
            </a:r>
            <a:endParaRPr sz="14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D62A0-405C-4859-9A2D-2E2629F7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2" name="object 11"/>
          <p:cNvPicPr/>
          <p:nvPr/>
        </p:nvPicPr>
        <p:blipFill>
          <a:blip r:embed="rId4" cstate="print"/>
          <a:srcRect r="9577"/>
          <a:stretch>
            <a:fillRect/>
          </a:stretch>
        </p:blipFill>
        <p:spPr>
          <a:xfrm>
            <a:off x="480949" y="271918"/>
            <a:ext cx="1754251" cy="2046731"/>
          </a:xfrm>
          <a:prstGeom prst="rect">
            <a:avLst/>
          </a:prstGeom>
        </p:spPr>
      </p:pic>
      <p:pic>
        <p:nvPicPr>
          <p:cNvPr id="3" name="object 14"/>
          <p:cNvPicPr/>
          <p:nvPr/>
        </p:nvPicPr>
        <p:blipFill>
          <a:blip r:embed="rId5" cstate="print"/>
          <a:srcRect r="8941"/>
          <a:stretch>
            <a:fillRect/>
          </a:stretch>
        </p:blipFill>
        <p:spPr>
          <a:xfrm>
            <a:off x="508021" y="2458576"/>
            <a:ext cx="1761046" cy="18394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111FEB-6E04-733C-0002-60CADA9A6FE3}"/>
              </a:ext>
            </a:extLst>
          </p:cNvPr>
          <p:cNvSpPr/>
          <p:nvPr/>
        </p:nvSpPr>
        <p:spPr>
          <a:xfrm>
            <a:off x="2949996" y="351233"/>
            <a:ext cx="8839549" cy="1620901"/>
          </a:xfrm>
          <a:prstGeom prst="rect">
            <a:avLst/>
          </a:prstGeom>
          <a:solidFill>
            <a:srgbClr val="FFFFFF"/>
          </a:solidFill>
          <a:ln>
            <a:solidFill>
              <a:srgbClr val="AB8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sun9-17.userapi.com/impg/wZYROp_77P753zgIUK9LdvOqRsvwaqVwsfKXVg/rLK0Uo_0A2k.jpg?size=720x1080&amp;quality=95&amp;sign=332f7325934cefad3d88d83c79ef120c&amp;type=album"/>
          <p:cNvPicPr>
            <a:picLocks noChangeAspect="1" noChangeArrowheads="1"/>
          </p:cNvPicPr>
          <p:nvPr/>
        </p:nvPicPr>
        <p:blipFill>
          <a:blip r:embed="rId6" cstate="print"/>
          <a:srcRect t="11543" b="12220"/>
          <a:stretch>
            <a:fillRect/>
          </a:stretch>
        </p:blipFill>
        <p:spPr bwMode="auto">
          <a:xfrm>
            <a:off x="457200" y="4409825"/>
            <a:ext cx="1899707" cy="21724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54054" y="384171"/>
            <a:ext cx="8611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1600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Учителя и преподаватели участвуют в строительстве будущего страны. Важно повысить общественную значимость учительского труда, чтобы  родители больше говорили своим детям о благодарности к учителю, а учителя – об уважении и любви к родителям. Давайте помнить об этом всегда.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3969385" algn="just"/>
            <a:r>
              <a:rPr lang="ru-RU" sz="1600" i="1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Президент Российской Федерации   </a:t>
            </a:r>
          </a:p>
          <a:p>
            <a:pPr marL="3969385" algn="just"/>
            <a:r>
              <a:rPr lang="ru-RU" sz="1600" b="1" i="1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В.В. Путин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350D75-E00A-8053-F4FC-D2731C9FE9CB}"/>
              </a:ext>
            </a:extLst>
          </p:cNvPr>
          <p:cNvSpPr/>
          <p:nvPr/>
        </p:nvSpPr>
        <p:spPr>
          <a:xfrm>
            <a:off x="2949996" y="2400293"/>
            <a:ext cx="8839549" cy="1591141"/>
          </a:xfrm>
          <a:prstGeom prst="rect">
            <a:avLst/>
          </a:prstGeom>
          <a:solidFill>
            <a:srgbClr val="FFFFFF"/>
          </a:solidFill>
          <a:ln>
            <a:solidFill>
              <a:srgbClr val="AB8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49997" y="2561378"/>
            <a:ext cx="949600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894715" algn="just">
              <a:lnSpc>
                <a:spcPct val="90000"/>
              </a:lnSpc>
              <a:spcBef>
                <a:spcPts val="5"/>
              </a:spcBef>
            </a:pPr>
            <a:r>
              <a:rPr lang="ru-RU" sz="1600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Наша страна претендует на технологический суверенитет и передовое развитие. И без высококлассного образования это сделать совершенно  невозможно. Мы заинтересованы в том, чтобы пермское образование  продолжало оставаться одним из самых лучших в стране.</a:t>
            </a:r>
          </a:p>
          <a:p>
            <a:pPr marL="3940175" marR="894715">
              <a:lnSpc>
                <a:spcPct val="90000"/>
              </a:lnSpc>
              <a:spcBef>
                <a:spcPts val="5"/>
              </a:spcBef>
            </a:pPr>
            <a:r>
              <a:rPr lang="ru-RU" sz="1600" i="1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Губернатор Пермского края   </a:t>
            </a:r>
          </a:p>
          <a:p>
            <a:pPr marL="3940175" marR="894715">
              <a:lnSpc>
                <a:spcPct val="90000"/>
              </a:lnSpc>
              <a:spcBef>
                <a:spcPts val="5"/>
              </a:spcBef>
            </a:pPr>
            <a:r>
              <a:rPr lang="ru-RU" sz="1600" b="1" i="1" dirty="0">
                <a:solidFill>
                  <a:srgbClr val="1C2C38"/>
                </a:solidFill>
                <a:latin typeface="Arial" pitchFamily="34" charset="0"/>
                <a:cs typeface="Arial" pitchFamily="34" charset="0"/>
              </a:rPr>
              <a:t>Д.Н. Махонин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AE7E5F-61BB-EE45-2433-BFAC28AA339A}"/>
              </a:ext>
            </a:extLst>
          </p:cNvPr>
          <p:cNvSpPr/>
          <p:nvPr/>
        </p:nvSpPr>
        <p:spPr>
          <a:xfrm>
            <a:off x="2949996" y="4396084"/>
            <a:ext cx="8839549" cy="2062103"/>
          </a:xfrm>
          <a:prstGeom prst="rect">
            <a:avLst/>
          </a:prstGeom>
          <a:solidFill>
            <a:srgbClr val="FFFFFF"/>
          </a:solidFill>
          <a:ln>
            <a:solidFill>
              <a:srgbClr val="AB8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4911" y="4422719"/>
            <a:ext cx="88029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Уважение к большой и малой Родине, любовь к родителям и семье, стремление быть творцом и честно относиться к любому делу, покорять вершины и всегда совершенствоваться. Это те ценности, которые педагоги должны  привить каждому ребёнку Кунгурского округа. </a:t>
            </a:r>
          </a:p>
          <a:p>
            <a:pPr marL="3944938"/>
            <a:r>
              <a:rPr lang="ru-RU" sz="1600" i="1" dirty="0">
                <a:latin typeface="Arial" pitchFamily="34" charset="0"/>
                <a:cs typeface="Arial" pitchFamily="34" charset="0"/>
              </a:rPr>
              <a:t>Глава муниципального округа — </a:t>
            </a:r>
          </a:p>
          <a:p>
            <a:pPr marL="3944938"/>
            <a:r>
              <a:rPr lang="ru-RU" sz="1600" i="1" dirty="0">
                <a:latin typeface="Arial" pitchFamily="34" charset="0"/>
                <a:cs typeface="Arial" pitchFamily="34" charset="0"/>
              </a:rPr>
              <a:t>глава администрации  Кунгурского муниципального округа Пермского края   </a:t>
            </a:r>
          </a:p>
          <a:p>
            <a:pPr marL="3944938"/>
            <a:r>
              <a:rPr lang="ru-RU" sz="1600" b="1" i="1" dirty="0">
                <a:latin typeface="Arial" pitchFamily="34" charset="0"/>
                <a:cs typeface="Arial" pitchFamily="34" charset="0"/>
              </a:rPr>
              <a:t>В.И. </a:t>
            </a:r>
            <a:r>
              <a:rPr lang="ru-RU" sz="1600" b="1" i="1" dirty="0" err="1">
                <a:latin typeface="Arial" pitchFamily="34" charset="0"/>
                <a:cs typeface="Arial" pitchFamily="34" charset="0"/>
              </a:rPr>
              <a:t>Лысанов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03162" cy="6858000"/>
          </a:xfrm>
          <a:prstGeom prst="rect">
            <a:avLst/>
          </a:prstGeom>
        </p:spPr>
      </p:pic>
      <p:sp>
        <p:nvSpPr>
          <p:cNvPr id="29" name="object 16"/>
          <p:cNvSpPr txBox="1"/>
          <p:nvPr/>
        </p:nvSpPr>
        <p:spPr>
          <a:xfrm>
            <a:off x="230398" y="692355"/>
            <a:ext cx="3559743" cy="678832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Доля выпускников, 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набравших по результатам 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3-х экзаменов ЕГЭ 225 и более баллов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2811" y="2355955"/>
            <a:ext cx="44256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Лицей № 1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46,15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(54 ч.)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Школа № 10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30 %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(9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Гимназия № 16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18,18 %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(4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Школа № 21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19,04 %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(4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Школа № 1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7,3 %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(3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Комсомольская школа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15,38 %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(2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16,7 %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(2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Калининская школа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7,14 %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(1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Плехановская школа –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12,5 %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(1 чел.)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Шадейская школа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16,7 %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(1 чел.)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823238" y="2594318"/>
            <a:ext cx="2511548" cy="980342"/>
            <a:chOff x="2670345" y="3918635"/>
            <a:chExt cx="2411609" cy="980342"/>
          </a:xfrm>
        </p:grpSpPr>
        <p:sp>
          <p:nvSpPr>
            <p:cNvPr id="35" name="Полилиния 34"/>
            <p:cNvSpPr/>
            <p:nvPr/>
          </p:nvSpPr>
          <p:spPr>
            <a:xfrm>
              <a:off x="2670345" y="3918635"/>
              <a:ext cx="2411609" cy="416360"/>
            </a:xfrm>
            <a:custGeom>
              <a:avLst/>
              <a:gdLst>
                <a:gd name="connsiteX0" fmla="*/ 0 w 1914775"/>
                <a:gd name="connsiteY0" fmla="*/ 0 h 760875"/>
                <a:gd name="connsiteX1" fmla="*/ 1914775 w 1914775"/>
                <a:gd name="connsiteY1" fmla="*/ 0 h 760875"/>
                <a:gd name="connsiteX2" fmla="*/ 1914775 w 1914775"/>
                <a:gd name="connsiteY2" fmla="*/ 760875 h 760875"/>
                <a:gd name="connsiteX3" fmla="*/ 0 w 1914775"/>
                <a:gd name="connsiteY3" fmla="*/ 760875 h 760875"/>
                <a:gd name="connsiteX4" fmla="*/ 0 w 1914775"/>
                <a:gd name="connsiteY4" fmla="*/ 0 h 7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775" h="760875">
                  <a:moveTo>
                    <a:pt x="0" y="0"/>
                  </a:moveTo>
                  <a:lnTo>
                    <a:pt x="1914775" y="0"/>
                  </a:lnTo>
                  <a:lnTo>
                    <a:pt x="1914775" y="760875"/>
                  </a:lnTo>
                  <a:lnTo>
                    <a:pt x="0" y="760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CB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lvl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Гимназия № 16 – </a:t>
              </a:r>
              <a:r>
                <a:rPr lang="ru-RU" sz="1400" b="1" kern="1200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9,9%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670346" y="4334995"/>
              <a:ext cx="2411608" cy="563982"/>
            </a:xfrm>
            <a:custGeom>
              <a:avLst/>
              <a:gdLst>
                <a:gd name="connsiteX0" fmla="*/ 0 w 1914775"/>
                <a:gd name="connsiteY0" fmla="*/ 0 h 1412302"/>
                <a:gd name="connsiteX1" fmla="*/ 1914775 w 1914775"/>
                <a:gd name="connsiteY1" fmla="*/ 0 h 1412302"/>
                <a:gd name="connsiteX2" fmla="*/ 1914775 w 1914775"/>
                <a:gd name="connsiteY2" fmla="*/ 1412302 h 1412302"/>
                <a:gd name="connsiteX3" fmla="*/ 0 w 1914775"/>
                <a:gd name="connsiteY3" fmla="*/ 1412302 h 1412302"/>
                <a:gd name="connsiteX4" fmla="*/ 0 w 1914775"/>
                <a:gd name="connsiteY4" fmla="*/ 0 h 141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775" h="1412302">
                  <a:moveTo>
                    <a:pt x="0" y="0"/>
                  </a:moveTo>
                  <a:lnTo>
                    <a:pt x="1914775" y="0"/>
                  </a:lnTo>
                  <a:lnTo>
                    <a:pt x="1914775" y="1412302"/>
                  </a:lnTo>
                  <a:lnTo>
                    <a:pt x="0" y="141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90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7800" lvl="1" indent="-17780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400" b="1" kern="1200" dirty="0">
                  <a:latin typeface="Arial Narrow" panose="020B0606020202030204" pitchFamily="34" charset="0"/>
                </a:rPr>
                <a:t>Русский язык – </a:t>
              </a:r>
              <a:r>
                <a:rPr lang="ru-RU" sz="1400" b="1" kern="1200" dirty="0">
                  <a:solidFill>
                    <a:srgbClr val="3E2A16"/>
                  </a:solidFill>
                  <a:latin typeface="Arial Narrow" panose="020B0606020202030204" pitchFamily="34" charset="0"/>
                </a:rPr>
                <a:t>1 </a:t>
              </a:r>
              <a:r>
                <a:rPr lang="ru-RU" sz="1400" b="1" kern="1200" dirty="0">
                  <a:latin typeface="Arial Narrow" panose="020B0606020202030204" pitchFamily="34" charset="0"/>
                </a:rPr>
                <a:t>чел.</a:t>
              </a:r>
            </a:p>
            <a:p>
              <a:pPr marL="177800" lvl="1" indent="-17780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400" b="1" dirty="0">
                  <a:latin typeface="Arial Narrow" panose="020B0606020202030204" pitchFamily="34" charset="0"/>
                </a:rPr>
                <a:t>Литература – </a:t>
              </a:r>
              <a:r>
                <a:rPr lang="ru-RU" sz="1400" b="1" dirty="0">
                  <a:solidFill>
                    <a:srgbClr val="3E2A16"/>
                  </a:solidFill>
                  <a:latin typeface="Arial Narrow" panose="020B0606020202030204" pitchFamily="34" charset="0"/>
                </a:rPr>
                <a:t>1</a:t>
              </a:r>
              <a:r>
                <a:rPr lang="ru-RU" sz="1400" b="1" dirty="0">
                  <a:latin typeface="Arial Narrow" panose="020B0606020202030204" pitchFamily="34" charset="0"/>
                </a:rPr>
                <a:t> чел.</a:t>
              </a:r>
              <a:endParaRPr lang="ru-RU" sz="1400" b="1" kern="12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970302" y="3744831"/>
            <a:ext cx="2206147" cy="990415"/>
            <a:chOff x="2808424" y="3918635"/>
            <a:chExt cx="2273530" cy="990415"/>
          </a:xfrm>
        </p:grpSpPr>
        <p:sp>
          <p:nvSpPr>
            <p:cNvPr id="42" name="Полилиния 41"/>
            <p:cNvSpPr/>
            <p:nvPr/>
          </p:nvSpPr>
          <p:spPr>
            <a:xfrm>
              <a:off x="2808424" y="3918635"/>
              <a:ext cx="2273530" cy="426434"/>
            </a:xfrm>
            <a:custGeom>
              <a:avLst/>
              <a:gdLst>
                <a:gd name="connsiteX0" fmla="*/ 0 w 1914775"/>
                <a:gd name="connsiteY0" fmla="*/ 0 h 760875"/>
                <a:gd name="connsiteX1" fmla="*/ 1914775 w 1914775"/>
                <a:gd name="connsiteY1" fmla="*/ 0 h 760875"/>
                <a:gd name="connsiteX2" fmla="*/ 1914775 w 1914775"/>
                <a:gd name="connsiteY2" fmla="*/ 760875 h 760875"/>
                <a:gd name="connsiteX3" fmla="*/ 0 w 1914775"/>
                <a:gd name="connsiteY3" fmla="*/ 760875 h 760875"/>
                <a:gd name="connsiteX4" fmla="*/ 0 w 1914775"/>
                <a:gd name="connsiteY4" fmla="*/ 0 h 7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775" h="760875">
                  <a:moveTo>
                    <a:pt x="0" y="0"/>
                  </a:moveTo>
                  <a:lnTo>
                    <a:pt x="1914775" y="0"/>
                  </a:lnTo>
                  <a:lnTo>
                    <a:pt x="1914775" y="760875"/>
                  </a:lnTo>
                  <a:lnTo>
                    <a:pt x="0" y="760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CB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lvl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Лицей № 1 – </a:t>
              </a:r>
              <a:r>
                <a:rPr lang="ru-RU" sz="14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6 %</a:t>
              </a: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2808424" y="4308985"/>
              <a:ext cx="2273530" cy="600065"/>
            </a:xfrm>
            <a:custGeom>
              <a:avLst/>
              <a:gdLst>
                <a:gd name="connsiteX0" fmla="*/ 0 w 1914775"/>
                <a:gd name="connsiteY0" fmla="*/ 0 h 1412302"/>
                <a:gd name="connsiteX1" fmla="*/ 1914775 w 1914775"/>
                <a:gd name="connsiteY1" fmla="*/ 0 h 1412302"/>
                <a:gd name="connsiteX2" fmla="*/ 1914775 w 1914775"/>
                <a:gd name="connsiteY2" fmla="*/ 1412302 h 1412302"/>
                <a:gd name="connsiteX3" fmla="*/ 0 w 1914775"/>
                <a:gd name="connsiteY3" fmla="*/ 1412302 h 1412302"/>
                <a:gd name="connsiteX4" fmla="*/ 0 w 1914775"/>
                <a:gd name="connsiteY4" fmla="*/ 0 h 141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775" h="1412302">
                  <a:moveTo>
                    <a:pt x="0" y="0"/>
                  </a:moveTo>
                  <a:lnTo>
                    <a:pt x="1914775" y="0"/>
                  </a:lnTo>
                  <a:lnTo>
                    <a:pt x="1914775" y="1412302"/>
                  </a:lnTo>
                  <a:lnTo>
                    <a:pt x="0" y="141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90000"/>
              </a:schemeClr>
            </a:solidFill>
            <a:ln w="3175">
              <a:solidFill>
                <a:schemeClr val="bg1">
                  <a:lumMod val="65000"/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7800" lvl="1" indent="-17780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400" b="1" kern="1200" dirty="0">
                  <a:latin typeface="Arial Narrow" panose="020B0606020202030204" pitchFamily="34" charset="0"/>
                </a:rPr>
                <a:t>Русский язык – </a:t>
              </a:r>
              <a:r>
                <a:rPr lang="ru-RU" sz="1400" b="1" kern="1200" dirty="0">
                  <a:solidFill>
                    <a:srgbClr val="3E2A16"/>
                  </a:solidFill>
                  <a:latin typeface="Arial Narrow" panose="020B0606020202030204" pitchFamily="34" charset="0"/>
                </a:rPr>
                <a:t>6</a:t>
              </a:r>
              <a:r>
                <a:rPr lang="ru-RU" sz="1400" b="1" kern="1200" dirty="0">
                  <a:latin typeface="Arial Narrow" panose="020B0606020202030204" pitchFamily="34" charset="0"/>
                </a:rPr>
                <a:t> чел.</a:t>
              </a:r>
            </a:p>
            <a:p>
              <a:pPr marL="177800" lvl="1" indent="-17780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400" b="1" dirty="0">
                  <a:latin typeface="Arial Narrow" panose="020B0606020202030204" pitchFamily="34" charset="0"/>
                </a:rPr>
                <a:t>История – </a:t>
              </a:r>
              <a:r>
                <a:rPr lang="ru-RU" sz="1400" b="1" dirty="0">
                  <a:solidFill>
                    <a:srgbClr val="3E2A16"/>
                  </a:solidFill>
                  <a:latin typeface="Arial Narrow" panose="020B0606020202030204" pitchFamily="34" charset="0"/>
                </a:rPr>
                <a:t>1</a:t>
              </a:r>
              <a:r>
                <a:rPr lang="ru-RU" sz="1400" b="1" dirty="0">
                  <a:latin typeface="Arial Narrow" panose="020B0606020202030204" pitchFamily="34" charset="0"/>
                </a:rPr>
                <a:t> чел.</a:t>
              </a:r>
              <a:endParaRPr lang="ru-RU" sz="1400" b="1" kern="1200" dirty="0"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46" name="Диаграмма 45"/>
          <p:cNvGraphicFramePr/>
          <p:nvPr/>
        </p:nvGraphicFramePr>
        <p:xfrm>
          <a:off x="4621187" y="577419"/>
          <a:ext cx="2887443" cy="234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20" y="684833"/>
            <a:ext cx="1148875" cy="695410"/>
          </a:xfrm>
          <a:prstGeom prst="rect">
            <a:avLst/>
          </a:prstGeom>
          <a:solidFill>
            <a:srgbClr val="DAC37B"/>
          </a:solidFill>
        </p:spPr>
      </p:pic>
      <p:sp>
        <p:nvSpPr>
          <p:cNvPr id="48" name="TextBox 47"/>
          <p:cNvSpPr txBox="1"/>
          <p:nvPr/>
        </p:nvSpPr>
        <p:spPr>
          <a:xfrm>
            <a:off x="8025683" y="1010562"/>
            <a:ext cx="23093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Комягин Данил,</a:t>
            </a:r>
          </a:p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Лицей № 1 города Кунгура</a:t>
            </a:r>
            <a:endParaRPr lang="ru-RU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73" y="624018"/>
            <a:ext cx="1462625" cy="202254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73" y="2721782"/>
            <a:ext cx="1494046" cy="191696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 cstate="print"/>
          <a:srcRect l="8186" r="15460" b="7759"/>
          <a:stretch/>
        </p:blipFill>
        <p:spPr>
          <a:xfrm>
            <a:off x="10335073" y="4724751"/>
            <a:ext cx="1482030" cy="188158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127495" y="2721782"/>
            <a:ext cx="19867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Горкунов Александр,</a:t>
            </a:r>
          </a:p>
          <a:p>
            <a:pPr algn="ctr"/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Лицей № 1 города Кунгура</a:t>
            </a:r>
            <a:endParaRPr lang="ru-RU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7890933" y="4812893"/>
            <a:ext cx="2384964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балл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Алексеев Илья,</a:t>
            </a:r>
          </a:p>
          <a:p>
            <a:pPr algn="ctr"/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Плехановская школа</a:t>
            </a:r>
          </a:p>
        </p:txBody>
      </p:sp>
      <p:graphicFrame>
        <p:nvGraphicFramePr>
          <p:cNvPr id="61" name="Таблица 60"/>
          <p:cNvGraphicFramePr>
            <a:graphicFrameLocks noGrp="1"/>
          </p:cNvGraphicFramePr>
          <p:nvPr/>
        </p:nvGraphicFramePr>
        <p:xfrm>
          <a:off x="342234" y="1405244"/>
          <a:ext cx="3336069" cy="865066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1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762">
                <a:tc>
                  <a:txBody>
                    <a:bodyPr/>
                    <a:lstStyle/>
                    <a:p>
                      <a:pPr algn="ctr"/>
                      <a:r>
                        <a:rPr lang="ru-RU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2021</a:t>
                      </a:r>
                    </a:p>
                  </a:txBody>
                  <a:tcPr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2022</a:t>
                      </a:r>
                    </a:p>
                  </a:txBody>
                  <a:tcPr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2023</a:t>
                      </a:r>
                    </a:p>
                  </a:txBody>
                  <a:tcPr>
                    <a:solidFill>
                      <a:srgbClr val="E9D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04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>
                          <a:ln w="0"/>
                          <a:solidFill>
                            <a:srgbClr val="3E2A16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23,3 %</a:t>
                      </a:r>
                    </a:p>
                  </a:txBody>
                  <a:tcPr>
                    <a:solidFill>
                      <a:srgbClr val="E9DCB1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>
                          <a:ln w="0"/>
                          <a:solidFill>
                            <a:srgbClr val="3E2A16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24,5 %</a:t>
                      </a:r>
                    </a:p>
                  </a:txBody>
                  <a:tcPr>
                    <a:solidFill>
                      <a:srgbClr val="E9DCB1">
                        <a:alpha val="8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>
                          <a:ln w="0"/>
                          <a:solidFill>
                            <a:srgbClr val="3E2A16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22,9 %</a:t>
                      </a:r>
                    </a:p>
                  </a:txBody>
                  <a:tcPr>
                    <a:solidFill>
                      <a:srgbClr val="E9DCB1">
                        <a:alpha val="8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879231" y="5613156"/>
            <a:ext cx="3778955" cy="46166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более баллов </a:t>
            </a:r>
            <a:endParaRPr lang="ru-RU" sz="2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50360" y="5974713"/>
            <a:ext cx="18583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школы</a:t>
            </a:r>
          </a:p>
          <a:p>
            <a:endParaRPr lang="ru-RU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участников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7" y="5550960"/>
            <a:ext cx="463401" cy="4634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3A3A12-F251-4299-B7DF-B3ED81C3D0BB}"/>
              </a:ext>
            </a:extLst>
          </p:cNvPr>
          <p:cNvSpPr/>
          <p:nvPr/>
        </p:nvSpPr>
        <p:spPr>
          <a:xfrm>
            <a:off x="528695" y="0"/>
            <a:ext cx="1096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Высокобалльники - 2023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62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13072"/>
            <a:ext cx="12203162" cy="6858000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7F0EA6C-A473-454D-BA44-39AFAE78B363}"/>
              </a:ext>
            </a:extLst>
          </p:cNvPr>
          <p:cNvCxnSpPr>
            <a:cxnSpLocks/>
          </p:cNvCxnSpPr>
          <p:nvPr/>
        </p:nvCxnSpPr>
        <p:spPr>
          <a:xfrm>
            <a:off x="247982" y="-3063625"/>
            <a:ext cx="5581650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D3001DC-E8AC-1440-A929-0FA31115BF7A}"/>
              </a:ext>
            </a:extLst>
          </p:cNvPr>
          <p:cNvCxnSpPr>
            <a:cxnSpLocks/>
          </p:cNvCxnSpPr>
          <p:nvPr/>
        </p:nvCxnSpPr>
        <p:spPr>
          <a:xfrm>
            <a:off x="7617166" y="1847751"/>
            <a:ext cx="0" cy="3899095"/>
          </a:xfrm>
          <a:prstGeom prst="line">
            <a:avLst/>
          </a:prstGeom>
          <a:ln w="12700">
            <a:solidFill>
              <a:srgbClr val="DAC37B">
                <a:alpha val="31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6"/>
          <p:cNvSpPr txBox="1"/>
          <p:nvPr/>
        </p:nvSpPr>
        <p:spPr>
          <a:xfrm>
            <a:off x="901849" y="1269409"/>
            <a:ext cx="8078378" cy="283852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>
              <a:spcBef>
                <a:spcPts val="53"/>
              </a:spcBef>
            </a:pP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Муниципалитеты – лидеры по средним баллам ЕГЭ</a:t>
            </a:r>
            <a:endParaRPr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10"/>
          <p:cNvGraphicFramePr>
            <a:graphicFrameLocks noGrp="1"/>
          </p:cNvGraphicFramePr>
          <p:nvPr/>
        </p:nvGraphicFramePr>
        <p:xfrm>
          <a:off x="342354" y="1717017"/>
          <a:ext cx="3227323" cy="405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925">
                <a:tc gridSpan="3">
                  <a:txBody>
                    <a:bodyPr/>
                    <a:lstStyle/>
                    <a:p>
                      <a:pPr marL="217170" algn="ctr">
                        <a:lnSpc>
                          <a:spcPct val="100000"/>
                        </a:lnSpc>
                      </a:pPr>
                      <a:r>
                        <a:rPr lang="ru-RU" sz="1400" b="1" kern="1200" spc="65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Русский язык</a:t>
                      </a:r>
                    </a:p>
                    <a:p>
                      <a:pPr marL="217170" algn="ctr">
                        <a:lnSpc>
                          <a:spcPct val="100000"/>
                        </a:lnSpc>
                      </a:pPr>
                      <a:r>
                        <a:rPr lang="ru-RU" sz="1400" b="1" kern="1200" spc="65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Средний балл по ПК – 69,6</a:t>
                      </a:r>
                      <a:endParaRPr sz="1400" b="1" kern="1200" spc="65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3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</a:pP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572" marB="0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42240" marR="132715" algn="ctr">
                        <a:lnSpc>
                          <a:spcPct val="100000"/>
                        </a:lnSpc>
                      </a:pP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970"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487045" algn="l">
                        <a:lnSpc>
                          <a:spcPct val="100000"/>
                        </a:lnSpc>
                      </a:pPr>
                      <a:r>
                        <a:rPr lang="ru-RU" sz="1400" b="1" spc="65" dirty="0">
                          <a:latin typeface="Arial" pitchFamily="34" charset="0"/>
                          <a:cs typeface="Arial" pitchFamily="34" charset="0"/>
                        </a:rPr>
                        <a:t>Территория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572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lang="ru-RU" sz="1400" b="1" spc="45" dirty="0">
                          <a:latin typeface="Arial" pitchFamily="34" charset="0"/>
                          <a:cs typeface="Arial" pitchFamily="34" charset="0"/>
                        </a:rPr>
                        <a:t>Ср. балл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4763" marR="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1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130" dirty="0"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Чернушинский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lang="ru-RU" sz="1400" spc="-70" dirty="0">
                          <a:latin typeface="Arial" pitchFamily="34" charset="0"/>
                          <a:cs typeface="Arial" pitchFamily="34" charset="0"/>
                        </a:rPr>
                        <a:t>76,5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810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Еловски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й</a:t>
                      </a:r>
                      <a:r>
                        <a:rPr sz="1400" spc="-12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МО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85" dirty="0">
                          <a:latin typeface="Arial" pitchFamily="34" charset="0"/>
                          <a:cs typeface="Arial" pitchFamily="34" charset="0"/>
                        </a:rPr>
                        <a:t>76,3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31445" algn="r">
                        <a:lnSpc>
                          <a:spcPts val="1580"/>
                        </a:lnSpc>
                      </a:pPr>
                      <a:r>
                        <a:rPr sz="1400" spc="10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Соликамский</a:t>
                      </a:r>
                      <a:r>
                        <a:rPr sz="1400" spc="-114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ГО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60" dirty="0">
                          <a:latin typeface="Arial" pitchFamily="34" charset="0"/>
                          <a:cs typeface="Arial" pitchFamily="34" charset="0"/>
                        </a:rPr>
                        <a:t>74,0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4935" algn="ctr">
                        <a:lnSpc>
                          <a:spcPts val="1580"/>
                        </a:lnSpc>
                      </a:pPr>
                      <a:r>
                        <a:rPr lang="ru-RU" sz="1400" spc="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80" dirty="0">
                          <a:latin typeface="Tahoma"/>
                          <a:cs typeface="Tahoma"/>
                        </a:rPr>
                        <a:t>4</a:t>
                      </a:r>
                      <a:endParaRPr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Косинский МО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80"/>
                        </a:lnSpc>
                      </a:pPr>
                      <a:r>
                        <a:rPr lang="ru-RU" sz="1400" spc="-40" dirty="0">
                          <a:latin typeface="Arial" pitchFamily="34" charset="0"/>
                          <a:cs typeface="Arial" pitchFamily="34" charset="0"/>
                        </a:rPr>
                        <a:t>72,9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0" marR="3810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ahoma"/>
                          <a:cs typeface="Tahoma"/>
                        </a:rPr>
                        <a:t>  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5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Уинский</a:t>
                      </a:r>
                      <a:r>
                        <a:rPr sz="1400" spc="-11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spc="0" dirty="0"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55" dirty="0">
                          <a:latin typeface="Arial" pitchFamily="34" charset="0"/>
                          <a:cs typeface="Arial" pitchFamily="34" charset="0"/>
                        </a:rPr>
                        <a:t>72,5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24460" algn="r">
                        <a:lnSpc>
                          <a:spcPts val="1580"/>
                        </a:lnSpc>
                      </a:pPr>
                      <a:r>
                        <a:rPr sz="1600" b="1" spc="40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600" b="1" spc="4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sz="1600" b="1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sz="1600" b="1" dirty="0"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600" b="1" spc="-10" dirty="0">
                          <a:latin typeface="Arial" pitchFamily="34" charset="0"/>
                          <a:cs typeface="Arial" pitchFamily="34" charset="0"/>
                        </a:rPr>
                        <a:t>у</a:t>
                      </a:r>
                      <a:r>
                        <a:rPr sz="1600" b="1" dirty="0">
                          <a:latin typeface="Arial" pitchFamily="34" charset="0"/>
                          <a:cs typeface="Arial" pitchFamily="34" charset="0"/>
                        </a:rPr>
                        <a:t>нгу</a:t>
                      </a:r>
                      <a:r>
                        <a:rPr sz="1600" b="1" spc="-10" dirty="0">
                          <a:latin typeface="Arial" pitchFamily="34" charset="0"/>
                          <a:cs typeface="Arial" pitchFamily="34" charset="0"/>
                        </a:rPr>
                        <a:t>р</a:t>
                      </a:r>
                      <a:r>
                        <a:rPr sz="1600" b="1" dirty="0">
                          <a:latin typeface="Arial" pitchFamily="34" charset="0"/>
                          <a:cs typeface="Arial" pitchFamily="34" charset="0"/>
                        </a:rPr>
                        <a:t>ск</a:t>
                      </a:r>
                      <a:r>
                        <a:rPr sz="1600" b="1" spc="5" dirty="0"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600" b="1" dirty="0">
                          <a:latin typeface="Arial" pitchFamily="34" charset="0"/>
                          <a:cs typeface="Arial" pitchFamily="34" charset="0"/>
                        </a:rPr>
                        <a:t>й</a:t>
                      </a:r>
                      <a:r>
                        <a:rPr sz="1600" b="1" spc="-11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600" b="1" dirty="0">
                          <a:latin typeface="Arial" pitchFamily="34" charset="0"/>
                          <a:cs typeface="Arial" pitchFamily="34" charset="0"/>
                        </a:rPr>
                        <a:t>МО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600" b="1" spc="-35" dirty="0">
                          <a:latin typeface="Arial" pitchFamily="34" charset="0"/>
                          <a:cs typeface="Arial" pitchFamily="34" charset="0"/>
                        </a:rPr>
                        <a:t>72,5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4290" algn="ctr">
                        <a:lnSpc>
                          <a:spcPts val="158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Чайковский</a:t>
                      </a:r>
                      <a:r>
                        <a:rPr sz="1400" spc="-125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ГО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lang="ru-RU" sz="1400" spc="-70" dirty="0">
                          <a:latin typeface="Arial" pitchFamily="34" charset="0"/>
                          <a:cs typeface="Arial" pitchFamily="34" charset="0"/>
                        </a:rPr>
                        <a:t>71,0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8110" algn="ctr">
                        <a:lnSpc>
                          <a:spcPts val="1580"/>
                        </a:lnSpc>
                      </a:pPr>
                      <a:r>
                        <a:rPr lang="ru-RU" sz="1400" spc="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65" dirty="0">
                          <a:latin typeface="Tahoma"/>
                          <a:cs typeface="Tahoma"/>
                        </a:rPr>
                        <a:t>8</a:t>
                      </a:r>
                      <a:endParaRPr sz="1400" dirty="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spc="-10" dirty="0">
                          <a:latin typeface="Arial" pitchFamily="34" charset="0"/>
                          <a:cs typeface="Arial" pitchFamily="34" charset="0"/>
                        </a:rPr>
                        <a:t>Город Пермь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lang="ru-RU" sz="1400" spc="-70" dirty="0">
                          <a:latin typeface="Arial" pitchFamily="34" charset="0"/>
                          <a:cs typeface="Arial" pitchFamily="34" charset="0"/>
                        </a:rPr>
                        <a:t>71,0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0480" algn="ctr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Tahoma"/>
                          <a:cs typeface="Tahoma"/>
                        </a:rPr>
                        <a:t> 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9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spc="-10" dirty="0">
                          <a:latin typeface="Arial" pitchFamily="34" charset="0"/>
                          <a:cs typeface="Arial" pitchFamily="34" charset="0"/>
                        </a:rPr>
                        <a:t>Осинский</a:t>
                      </a:r>
                      <a:r>
                        <a:rPr sz="1400" spc="-114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ГО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lang="ru-RU" sz="1400" spc="-75" dirty="0">
                          <a:latin typeface="Arial" pitchFamily="34" charset="0"/>
                          <a:cs typeface="Arial" pitchFamily="34" charset="0"/>
                        </a:rPr>
                        <a:t>70,8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34290" algn="ctr">
                        <a:lnSpc>
                          <a:spcPts val="1580"/>
                        </a:lnSpc>
                      </a:pPr>
                      <a:r>
                        <a:rPr lang="ru-RU" sz="1400" spc="-55" dirty="0">
                          <a:latin typeface="Tahoma"/>
                          <a:cs typeface="Tahoma"/>
                        </a:rPr>
                        <a:t>  </a:t>
                      </a:r>
                      <a:r>
                        <a:rPr sz="1400" spc="-55" dirty="0">
                          <a:latin typeface="Tahoma"/>
                          <a:cs typeface="Tahoma"/>
                        </a:rPr>
                        <a:t>10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Нытвенский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85" dirty="0">
                          <a:latin typeface="Arial" pitchFamily="34" charset="0"/>
                          <a:cs typeface="Arial" pitchFamily="34" charset="0"/>
                        </a:rPr>
                        <a:t>70,1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6" name="object 22"/>
          <p:cNvSpPr txBox="1"/>
          <p:nvPr/>
        </p:nvSpPr>
        <p:spPr>
          <a:xfrm>
            <a:off x="2072656" y="5893463"/>
            <a:ext cx="2578810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24301" indent="-117515" algn="ctr">
              <a:spcBef>
                <a:spcPts val="56"/>
              </a:spcBef>
              <a:buClr>
                <a:srgbClr val="C00000"/>
              </a:buClr>
              <a:buFont typeface="Wingdings"/>
              <a:buChar char=""/>
              <a:tabLst>
                <a:tab pos="124658" algn="l"/>
              </a:tabLst>
            </a:pPr>
            <a:r>
              <a:rPr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в течение трех лет</a:t>
            </a:r>
          </a:p>
        </p:txBody>
      </p:sp>
      <p:sp>
        <p:nvSpPr>
          <p:cNvPr id="42" name="object 23"/>
          <p:cNvSpPr txBox="1"/>
          <p:nvPr/>
        </p:nvSpPr>
        <p:spPr>
          <a:xfrm>
            <a:off x="3026743" y="6192402"/>
            <a:ext cx="3371866" cy="22265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11443" indent="-104656">
              <a:spcBef>
                <a:spcPts val="56"/>
              </a:spcBef>
              <a:buClr>
                <a:srgbClr val="00AF50"/>
              </a:buClr>
              <a:buFont typeface="Wingdings"/>
              <a:buChar char=""/>
              <a:tabLst>
                <a:tab pos="111800" algn="l"/>
              </a:tabLst>
            </a:pPr>
            <a:r>
              <a:rPr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за три года в числе лидеров</a:t>
            </a:r>
          </a:p>
        </p:txBody>
      </p:sp>
      <p:graphicFrame>
        <p:nvGraphicFramePr>
          <p:cNvPr id="16" name="object 10"/>
          <p:cNvGraphicFramePr>
            <a:graphicFrameLocks noGrp="1"/>
          </p:cNvGraphicFramePr>
          <p:nvPr/>
        </p:nvGraphicFramePr>
        <p:xfrm>
          <a:off x="3870802" y="1723228"/>
          <a:ext cx="3479567" cy="405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4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925">
                <a:tc gridSpan="3">
                  <a:txBody>
                    <a:bodyPr/>
                    <a:lstStyle/>
                    <a:p>
                      <a:pPr marL="217170" algn="ctr">
                        <a:lnSpc>
                          <a:spcPct val="100000"/>
                        </a:lnSpc>
                      </a:pPr>
                      <a:r>
                        <a:rPr lang="ru-RU" sz="1400" b="1" kern="1200" spc="65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всем предметам</a:t>
                      </a:r>
                    </a:p>
                    <a:p>
                      <a:pPr marL="217170" algn="ctr">
                        <a:lnSpc>
                          <a:spcPct val="100000"/>
                        </a:lnSpc>
                      </a:pPr>
                      <a:r>
                        <a:rPr lang="ru-RU" sz="1400" b="1" kern="1200" spc="65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Средний балл по ПК – 63,6</a:t>
                      </a:r>
                      <a:endParaRPr sz="1400" b="1" kern="1200" spc="65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3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</a:pP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572" marB="0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42240" marR="132715" algn="ctr">
                        <a:lnSpc>
                          <a:spcPct val="100000"/>
                        </a:lnSpc>
                      </a:pP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970">
                <a:tc>
                  <a:txBody>
                    <a:bodyPr/>
                    <a:lstStyle/>
                    <a:p>
                      <a:pPr marL="21717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57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487045" algn="l">
                        <a:lnSpc>
                          <a:spcPct val="100000"/>
                        </a:lnSpc>
                      </a:pPr>
                      <a:r>
                        <a:rPr lang="ru-RU" sz="1400" b="1" spc="65" dirty="0">
                          <a:latin typeface="Arial" pitchFamily="34" charset="0"/>
                          <a:cs typeface="Arial" pitchFamily="34" charset="0"/>
                        </a:rPr>
                        <a:t>Территория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572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25"/>
                        </a:lnSpc>
                      </a:pPr>
                      <a:r>
                        <a:rPr lang="ru-RU" sz="1400" b="1" spc="45" dirty="0">
                          <a:latin typeface="Arial" pitchFamily="34" charset="0"/>
                          <a:cs typeface="Arial" pitchFamily="34" charset="0"/>
                        </a:rPr>
                        <a:t>Ср. балл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9D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4763" marR="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13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sz="1400" spc="-13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Чернушинский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lang="ru-RU" sz="1400" spc="-70" dirty="0">
                          <a:latin typeface="Arial" pitchFamily="34" charset="0"/>
                          <a:cs typeface="Arial" pitchFamily="34" charset="0"/>
                        </a:rPr>
                        <a:t>66,3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0" marR="3810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sz="14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Ильинский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85" dirty="0">
                          <a:latin typeface="Arial" pitchFamily="34" charset="0"/>
                          <a:cs typeface="Arial" pitchFamily="34" charset="0"/>
                        </a:rPr>
                        <a:t>66,1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31445" algn="ctr">
                        <a:lnSpc>
                          <a:spcPts val="1580"/>
                        </a:lnSpc>
                      </a:pPr>
                      <a:r>
                        <a:rPr lang="ru-RU" sz="1400" spc="10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sz="1400" spc="1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Чайковский</a:t>
                      </a:r>
                      <a:r>
                        <a:rPr sz="1400" spc="-114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ГО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60" dirty="0">
                          <a:latin typeface="Arial" pitchFamily="34" charset="0"/>
                          <a:cs typeface="Arial" pitchFamily="34" charset="0"/>
                        </a:rPr>
                        <a:t>65,9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4935" algn="ctr">
                        <a:lnSpc>
                          <a:spcPts val="1580"/>
                        </a:lnSpc>
                      </a:pPr>
                      <a:r>
                        <a:rPr lang="ru-RU" sz="1400" spc="8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sz="1400" spc="8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Уинский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80"/>
                        </a:lnSpc>
                      </a:pPr>
                      <a:r>
                        <a:rPr lang="ru-RU" sz="1400" spc="-40" dirty="0">
                          <a:latin typeface="Arial" pitchFamily="34" charset="0"/>
                          <a:cs typeface="Arial" pitchFamily="34" charset="0"/>
                        </a:rPr>
                        <a:t>65,9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0" marR="3810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Соликамский ГО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55" dirty="0">
                          <a:latin typeface="Arial" pitchFamily="34" charset="0"/>
                          <a:cs typeface="Arial" pitchFamily="34" charset="0"/>
                        </a:rPr>
                        <a:t>65,5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0" marR="12446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40" dirty="0"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sz="1400" spc="4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spc="-110" dirty="0">
                          <a:latin typeface="Arial" pitchFamily="34" charset="0"/>
                          <a:cs typeface="Arial" pitchFamily="34" charset="0"/>
                        </a:rPr>
                        <a:t>Частинский</a:t>
                      </a:r>
                      <a:r>
                        <a:rPr sz="1400" spc="-11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400" dirty="0">
                          <a:latin typeface="Arial" pitchFamily="34" charset="0"/>
                          <a:cs typeface="Arial" pitchFamily="34" charset="0"/>
                        </a:rPr>
                        <a:t>МО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35" dirty="0">
                          <a:latin typeface="Arial" pitchFamily="34" charset="0"/>
                          <a:cs typeface="Arial" pitchFamily="34" charset="0"/>
                        </a:rPr>
                        <a:t>64,8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0" marR="34290" indent="0" algn="ctr" defTabSz="914400" rtl="0" eaLnBrk="1" fontAlgn="auto" latinLnBrk="0" hangingPunct="1">
                        <a:lnSpc>
                          <a:spcPts val="15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sz="140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400" spc="10" dirty="0">
                          <a:solidFill>
                            <a:srgbClr val="C00000"/>
                          </a:solidFill>
                          <a:latin typeface="Wingdings"/>
                          <a:cs typeface="Wingdings"/>
                        </a:rPr>
                        <a:t>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Го</a:t>
                      </a:r>
                      <a:r>
                        <a:rPr lang="ru-RU" sz="1400" spc="-10" dirty="0">
                          <a:latin typeface="Arial" pitchFamily="34" charset="0"/>
                          <a:cs typeface="Arial" pitchFamily="34" charset="0"/>
                        </a:rPr>
                        <a:t>ро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1400" spc="-8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Пе</a:t>
                      </a:r>
                      <a:r>
                        <a:rPr lang="ru-RU" sz="1400" spc="-10" dirty="0">
                          <a:latin typeface="Arial" pitchFamily="34" charset="0"/>
                          <a:cs typeface="Arial" pitchFamily="34" charset="0"/>
                        </a:rPr>
                        <a:t>рм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ь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0"/>
                        </a:lnSpc>
                      </a:pPr>
                      <a:r>
                        <a:rPr lang="ru-RU" sz="1400" spc="-70" dirty="0">
                          <a:latin typeface="Arial" pitchFamily="34" charset="0"/>
                          <a:cs typeface="Arial" pitchFamily="34" charset="0"/>
                        </a:rPr>
                        <a:t>64,8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118110" algn="ctr">
                        <a:lnSpc>
                          <a:spcPts val="1580"/>
                        </a:lnSpc>
                      </a:pPr>
                      <a:r>
                        <a:rPr lang="ru-RU" sz="1600" b="1" spc="65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sz="1600" b="1" spc="65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600" b="1" spc="-10" dirty="0">
                          <a:latin typeface="Arial" pitchFamily="34" charset="0"/>
                          <a:cs typeface="Arial" pitchFamily="34" charset="0"/>
                        </a:rPr>
                        <a:t>Кунгурский МО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lang="ru-RU" sz="1600" b="1" spc="-70" dirty="0">
                          <a:latin typeface="Arial" pitchFamily="34" charset="0"/>
                          <a:cs typeface="Arial" pitchFamily="34" charset="0"/>
                        </a:rPr>
                        <a:t>64,6</a:t>
                      </a:r>
                      <a:endParaRPr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R="30480" algn="ctr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sz="140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spc="-10" dirty="0">
                          <a:latin typeface="Arial" pitchFamily="34" charset="0"/>
                          <a:cs typeface="Arial" pitchFamily="34" charset="0"/>
                        </a:rPr>
                        <a:t>Косинский МО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80"/>
                        </a:lnSpc>
                      </a:pPr>
                      <a:r>
                        <a:rPr lang="ru-RU" sz="1400" spc="-75" dirty="0">
                          <a:latin typeface="Arial" pitchFamily="34" charset="0"/>
                          <a:cs typeface="Arial" pitchFamily="34" charset="0"/>
                        </a:rPr>
                        <a:t>64,2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879">
                <a:tc>
                  <a:txBody>
                    <a:bodyPr/>
                    <a:lstStyle/>
                    <a:p>
                      <a:pPr marL="34290" algn="ctr">
                        <a:lnSpc>
                          <a:spcPts val="1580"/>
                        </a:lnSpc>
                      </a:pPr>
                      <a:r>
                        <a:rPr lang="ru-RU" sz="1400" spc="-55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sz="1400" spc="-55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ru-RU" sz="1400" spc="-130" dirty="0">
                          <a:solidFill>
                            <a:srgbClr val="00AF50"/>
                          </a:solidFill>
                          <a:latin typeface="Wingdings"/>
                          <a:cs typeface="Wingdings"/>
                        </a:rPr>
                        <a:t>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580"/>
                        </a:lnSpc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Куединский МО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ru-RU" sz="1400" spc="-85" dirty="0">
                          <a:latin typeface="Arial" pitchFamily="34" charset="0"/>
                          <a:cs typeface="Arial" pitchFamily="34" charset="0"/>
                        </a:rPr>
                        <a:t>64,0</a:t>
                      </a:r>
                      <a:endParaRPr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7699230" y="2166671"/>
          <a:ext cx="4521428" cy="2501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object 16"/>
          <p:cNvSpPr txBox="1"/>
          <p:nvPr/>
        </p:nvSpPr>
        <p:spPr>
          <a:xfrm>
            <a:off x="7628892" y="1376185"/>
            <a:ext cx="4563108" cy="771165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СРАВНЕНИЕ СРЕДНЕГО БАЛЛА ЕГЭ 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ВЫПУСКНИКОВ КУНГУРСКОГО МО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СО СРЕДНИМ КРАЕВЫМ ПОКАЗАТЕЛЕМ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27710" y="0"/>
            <a:ext cx="9158288" cy="70713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3A3A12-F251-4299-B7DF-B3ED81C3D0BB}"/>
              </a:ext>
            </a:extLst>
          </p:cNvPr>
          <p:cNvSpPr/>
          <p:nvPr/>
        </p:nvSpPr>
        <p:spPr>
          <a:xfrm>
            <a:off x="-135362" y="129637"/>
            <a:ext cx="1096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ЕГЭ 2023 г. в Пермском крае</a:t>
            </a:r>
          </a:p>
        </p:txBody>
      </p:sp>
    </p:spTree>
    <p:extLst>
      <p:ext uri="{BB962C8B-B14F-4D97-AF65-F5344CB8AC3E}">
        <p14:creationId xmlns:p14="http://schemas.microsoft.com/office/powerpoint/2010/main" val="136280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45670" y="746059"/>
            <a:ext cx="6019216" cy="828283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7F0EA6C-A473-454D-BA44-39AFAE78B363}"/>
              </a:ext>
            </a:extLst>
          </p:cNvPr>
          <p:cNvCxnSpPr>
            <a:cxnSpLocks/>
          </p:cNvCxnSpPr>
          <p:nvPr/>
        </p:nvCxnSpPr>
        <p:spPr>
          <a:xfrm>
            <a:off x="247982" y="-3063625"/>
            <a:ext cx="5581650" cy="0"/>
          </a:xfrm>
          <a:prstGeom prst="line">
            <a:avLst/>
          </a:prstGeom>
          <a:ln w="38100">
            <a:solidFill>
              <a:srgbClr val="DAC3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D3001DC-E8AC-1440-A929-0FA31115BF7A}"/>
              </a:ext>
            </a:extLst>
          </p:cNvPr>
          <p:cNvCxnSpPr>
            <a:cxnSpLocks/>
          </p:cNvCxnSpPr>
          <p:nvPr/>
        </p:nvCxnSpPr>
        <p:spPr>
          <a:xfrm>
            <a:off x="5707267" y="2271862"/>
            <a:ext cx="0" cy="3899095"/>
          </a:xfrm>
          <a:prstGeom prst="line">
            <a:avLst/>
          </a:prstGeom>
          <a:ln w="12700">
            <a:solidFill>
              <a:srgbClr val="DAC37B">
                <a:alpha val="31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3A3A12-F251-4299-B7DF-B3ED81C3D0BB}"/>
              </a:ext>
            </a:extLst>
          </p:cNvPr>
          <p:cNvSpPr/>
          <p:nvPr/>
        </p:nvSpPr>
        <p:spPr>
          <a:xfrm>
            <a:off x="4365660" y="144858"/>
            <a:ext cx="2927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89023546"/>
              </p:ext>
            </p:extLst>
          </p:nvPr>
        </p:nvGraphicFramePr>
        <p:xfrm>
          <a:off x="223900" y="1566759"/>
          <a:ext cx="5199000" cy="278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ect 16"/>
          <p:cNvSpPr txBox="1"/>
          <p:nvPr/>
        </p:nvSpPr>
        <p:spPr>
          <a:xfrm>
            <a:off x="253879" y="820785"/>
            <a:ext cx="5149208" cy="678832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ДОЛЯ ОБУЧАЮЩИХСЯ, 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ПОЛУЧИВШИХ АТТЕСТАТЫ С ОТЛИЧИЕМ (9 КЛ.) И </a:t>
            </a:r>
          </a:p>
          <a:p>
            <a:pPr marL="7144" marR="2858" algn="ctr">
              <a:spcBef>
                <a:spcPts val="53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МЕДАЛЬ «ЗА ОСОБЫЕ УСПЕХИ В УЧЕНИИ», %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2" t="16586" r="54319" b="23077"/>
          <a:stretch/>
        </p:blipFill>
        <p:spPr bwMode="auto">
          <a:xfrm>
            <a:off x="76693" y="5074036"/>
            <a:ext cx="199993" cy="5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06CC10B-A520-475B-AA3C-2A925C2A62BD}"/>
              </a:ext>
            </a:extLst>
          </p:cNvPr>
          <p:cNvSpPr/>
          <p:nvPr/>
        </p:nvSpPr>
        <p:spPr>
          <a:xfrm>
            <a:off x="184123" y="4522696"/>
            <a:ext cx="7895023" cy="274804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ПОДТВЕРДИЛИ ОЦЕНКУ «5» В АТТЕСТАТЕ РЕЗУЛЬТАТАМИ ЕГЭ: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9350" t="20673" r="5640" b="17557"/>
          <a:stretch/>
        </p:blipFill>
        <p:spPr>
          <a:xfrm>
            <a:off x="7520474" y="4414838"/>
            <a:ext cx="4493330" cy="2448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7581" r="2139" b="8405"/>
          <a:stretch/>
        </p:blipFill>
        <p:spPr>
          <a:xfrm>
            <a:off x="6725758" y="776946"/>
            <a:ext cx="5270087" cy="35631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120" y="5005417"/>
            <a:ext cx="6096000" cy="1600438"/>
          </a:xfrm>
          <a:prstGeom prst="rect">
            <a:avLst/>
          </a:prstGeom>
        </p:spPr>
        <p:txBody>
          <a:bodyPr numCol="2">
            <a:spAutoFit/>
          </a:bodyPr>
          <a:lstStyle/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 (5 чел.)</a:t>
            </a:r>
          </a:p>
          <a:p>
            <a:r>
              <a:rPr lang="ru-RU" sz="14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Плехановская школа (3 чел.)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Лицей № 1  (1 чел.)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Школа № 1   (5 чел.)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Гимназия № 16   (1 чел.)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Ергачинская школа  (1 чел.)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Комсомольская школа   (1 чел.)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Шадейская школа  (1 чел.)</a:t>
            </a:r>
          </a:p>
        </p:txBody>
      </p:sp>
    </p:spTree>
    <p:extLst>
      <p:ext uri="{BB962C8B-B14F-4D97-AF65-F5344CB8AC3E}">
        <p14:creationId xmlns:p14="http://schemas.microsoft.com/office/powerpoint/2010/main" val="320784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80A043A-A4FE-CA43-81A4-BAA95D80625F}"/>
              </a:ext>
            </a:extLst>
          </p:cNvPr>
          <p:cNvSpPr/>
          <p:nvPr/>
        </p:nvSpPr>
        <p:spPr>
          <a:xfrm>
            <a:off x="195788" y="798608"/>
            <a:ext cx="2703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AC3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2023–2024</a:t>
            </a:r>
            <a:endParaRPr lang="ru-RU" dirty="0">
              <a:solidFill>
                <a:srgbClr val="DAC37B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73616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478DFC-A1E4-449B-9A85-6D71FAD63D17}"/>
              </a:ext>
            </a:extLst>
          </p:cNvPr>
          <p:cNvSpPr/>
          <p:nvPr/>
        </p:nvSpPr>
        <p:spPr>
          <a:xfrm>
            <a:off x="584797" y="614767"/>
            <a:ext cx="1114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flipV="1">
            <a:off x="-1220616" y="1245040"/>
            <a:ext cx="0" cy="1763711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123832-5AB5-524B-A528-4CC77D591204}"/>
              </a:ext>
            </a:extLst>
          </p:cNvPr>
          <p:cNvSpPr/>
          <p:nvPr/>
        </p:nvSpPr>
        <p:spPr>
          <a:xfrm>
            <a:off x="-8655" y="6530078"/>
            <a:ext cx="12200655" cy="31680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902F7-888B-4D4F-87F0-8DC20401DC31}"/>
              </a:ext>
            </a:extLst>
          </p:cNvPr>
          <p:cNvSpPr txBox="1"/>
          <p:nvPr/>
        </p:nvSpPr>
        <p:spPr>
          <a:xfrm>
            <a:off x="3835712" y="3853947"/>
            <a:ext cx="84379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600"/>
              </a:spcAft>
              <a:buClr>
                <a:srgbClr val="3E2A16"/>
              </a:buClr>
              <a:buSzPct val="100000"/>
              <a:buFont typeface="+mj-lt"/>
              <a:buAutoNum type="arabicPeriod"/>
            </a:pPr>
            <a:endParaRPr lang="ru-RU" sz="13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1AAD63B-510D-2D46-B0DB-9E38618B3495}"/>
              </a:ext>
            </a:extLst>
          </p:cNvPr>
          <p:cNvCxnSpPr>
            <a:cxnSpLocks/>
          </p:cNvCxnSpPr>
          <p:nvPr/>
        </p:nvCxnSpPr>
        <p:spPr>
          <a:xfrm flipH="1" flipV="1">
            <a:off x="-1220616" y="3543197"/>
            <a:ext cx="11502" cy="3131269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C11FADB-F717-4F45-AB14-D05B0FD39B3C}"/>
              </a:ext>
            </a:extLst>
          </p:cNvPr>
          <p:cNvSpPr txBox="1"/>
          <p:nvPr/>
        </p:nvSpPr>
        <p:spPr>
          <a:xfrm>
            <a:off x="4142558" y="788591"/>
            <a:ext cx="33347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300"/>
              </a:spcAft>
              <a:buClr>
                <a:srgbClr val="3E2A16"/>
              </a:buClr>
              <a:buSzPct val="100000"/>
              <a:buFont typeface="+mj-lt"/>
              <a:buAutoNum type="arabicPeriod"/>
            </a:pPr>
            <a:endParaRPr lang="ru-RU" sz="1300" dirty="0">
              <a:solidFill>
                <a:srgbClr val="3E2A1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FD5CF9-EFCF-194D-9724-FCE43E93D090}"/>
              </a:ext>
            </a:extLst>
          </p:cNvPr>
          <p:cNvSpPr txBox="1"/>
          <p:nvPr/>
        </p:nvSpPr>
        <p:spPr>
          <a:xfrm>
            <a:off x="4564047" y="1455823"/>
            <a:ext cx="737510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доступные интерактивные игровые зоны в детских садах для формирования интереса к науке и технологиям, поиску новых знаний и диалогу с родителями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Содействовать ранней профориентации дошкольников через интерес к технологиям и формирование устойчивого убеждения «Быть умным – здорово!»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реализацию федеральной основной образовательной программы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создание единого образовательного пространства в образовательных организациях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совершенствование образовательного пространства </a:t>
            </a:r>
            <a:b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внутришкольной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системы оценки качества образования </a:t>
            </a:r>
            <a:b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обновленных ФГОС</a:t>
            </a:r>
          </a:p>
          <a:p>
            <a:pPr marL="216000" indent="-216000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соответствие всех школ с низкими результатами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базовому уровню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самодиагностики проекта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России»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SzPct val="100000"/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Снизить долю обучающихся,  не достигающих минимальных результатов, выявить и устранить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риски понижения результатов 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SzPct val="100000"/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Обеспечить повышение уровня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функциональной грамотности 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SzPct val="100000"/>
              <a:buFont typeface="+mj-lt"/>
              <a:buAutoNum type="arabicPeriod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Повысить долю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обучающихся с высокими результатами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в том числе результатами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ВсОШ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перечневых олимпиад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70C2CE-60AE-F14E-BEEA-3ADB1C4ADA4B}"/>
              </a:ext>
            </a:extLst>
          </p:cNvPr>
          <p:cNvSpPr/>
          <p:nvPr/>
        </p:nvSpPr>
        <p:spPr>
          <a:xfrm>
            <a:off x="0" y="709693"/>
            <a:ext cx="6255657" cy="42346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105A1F0-BA72-034D-A266-DCF05523FCC7}"/>
              </a:ext>
            </a:extLst>
          </p:cNvPr>
          <p:cNvSpPr/>
          <p:nvPr/>
        </p:nvSpPr>
        <p:spPr>
          <a:xfrm>
            <a:off x="381884" y="744930"/>
            <a:ext cx="3611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2023–2024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учебный год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858" r="7857"/>
          <a:stretch/>
        </p:blipFill>
        <p:spPr>
          <a:xfrm>
            <a:off x="195788" y="1616662"/>
            <a:ext cx="4033793" cy="4410914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flipV="1">
            <a:off x="4454294" y="1321874"/>
            <a:ext cx="0" cy="2447300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AAD63B-510D-2D46-B0DB-9E38618B3495}"/>
              </a:ext>
            </a:extLst>
          </p:cNvPr>
          <p:cNvCxnSpPr>
            <a:cxnSpLocks/>
          </p:cNvCxnSpPr>
          <p:nvPr/>
        </p:nvCxnSpPr>
        <p:spPr>
          <a:xfrm flipH="1" flipV="1">
            <a:off x="4460045" y="4465815"/>
            <a:ext cx="1" cy="1939126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334962" y="144821"/>
            <a:ext cx="11640542" cy="72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НАПРАВЛЕНИИ «ЗНАНИЕ»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3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110A96-E9FB-290F-F638-049B7A1DD7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2" y="5301213"/>
            <a:ext cx="13390878" cy="155678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D0FF159-A7AE-4CE3-9FE4-5F09B3BE7AFE}"/>
              </a:ext>
            </a:extLst>
          </p:cNvPr>
          <p:cNvSpPr txBox="1">
            <a:spLocks/>
          </p:cNvSpPr>
          <p:nvPr/>
        </p:nvSpPr>
        <p:spPr>
          <a:xfrm>
            <a:off x="3914723" y="5584308"/>
            <a:ext cx="696330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</a:t>
            </a:r>
            <a:endParaRPr lang="ru-RU" sz="7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E5010-7933-7A55-7446-F37D570FABA9}"/>
              </a:ext>
            </a:extLst>
          </p:cNvPr>
          <p:cNvSpPr txBox="1"/>
          <p:nvPr/>
        </p:nvSpPr>
        <p:spPr>
          <a:xfrm>
            <a:off x="3346882" y="3401912"/>
            <a:ext cx="6693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1051035" y="2319015"/>
            <a:ext cx="100899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3000" b="1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«СОЗДАНИЕ УСЛОВИЙ ДЛЯ РАЗВИТИЯ ДЕТЕЙ – ОБЩЕНАЦИОНАЛЬНАЯ ЦЕЛЬ.»</a:t>
            </a:r>
          </a:p>
          <a:p>
            <a:pPr algn="r">
              <a:spcAft>
                <a:spcPts val="600"/>
              </a:spcAft>
            </a:pPr>
            <a:r>
              <a:rPr lang="ru-RU" sz="30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Путин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CD32F3-8F06-A9AE-FD34-6DCD68808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3" y="4038754"/>
            <a:ext cx="3253819" cy="25361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34448-77F4-22EE-93D4-EF7FEF26AF8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2407" y="4924695"/>
            <a:ext cx="772668" cy="7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8"/>
          <a:stretch/>
        </p:blipFill>
        <p:spPr>
          <a:xfrm flipH="1">
            <a:off x="0" y="21230"/>
            <a:ext cx="12192000" cy="686466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0" y="-6667"/>
            <a:ext cx="12192000" cy="58769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239151" y="3501"/>
            <a:ext cx="11952848" cy="4744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Здоровье обучающихся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611AFD96-380F-6244-95FE-5606D52C846A}"/>
              </a:ext>
            </a:extLst>
          </p:cNvPr>
          <p:cNvSpPr/>
          <p:nvPr/>
        </p:nvSpPr>
        <p:spPr>
          <a:xfrm>
            <a:off x="93929" y="1051626"/>
            <a:ext cx="5101722" cy="2018658"/>
          </a:xfrm>
          <a:prstGeom prst="roundRect">
            <a:avLst/>
          </a:prstGeom>
          <a:solidFill>
            <a:srgbClr val="DAC37B">
              <a:alpha val="50000"/>
            </a:srgbClr>
          </a:solidFill>
          <a:ln w="19050">
            <a:solidFill>
              <a:srgbClr val="A98B57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object 69"/>
          <p:cNvSpPr txBox="1"/>
          <p:nvPr/>
        </p:nvSpPr>
        <p:spPr>
          <a:xfrm>
            <a:off x="462036" y="1152385"/>
            <a:ext cx="4477407" cy="19749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 pitchFamily="34" charset="0"/>
                <a:cs typeface="Arial" pitchFamily="34" charset="0"/>
              </a:rPr>
              <a:t>Охват</a:t>
            </a:r>
            <a:r>
              <a:rPr sz="1200" b="1" spc="-20" dirty="0"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бесплатным</a:t>
            </a:r>
            <a:r>
              <a:rPr sz="1200" b="1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питанием</a:t>
            </a:r>
            <a:r>
              <a:rPr sz="1200" b="1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льготных</a:t>
            </a:r>
            <a:r>
              <a:rPr sz="1200" b="1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категорий</a:t>
            </a:r>
            <a:r>
              <a:rPr sz="1200" b="1" dirty="0">
                <a:latin typeface="Arial" pitchFamily="34" charset="0"/>
                <a:cs typeface="Arial" pitchFamily="34" charset="0"/>
              </a:rPr>
              <a:t> </a:t>
            </a:r>
            <a:r>
              <a:rPr sz="1200" b="1" spc="-5" dirty="0">
                <a:latin typeface="Arial" pitchFamily="34" charset="0"/>
                <a:cs typeface="Arial" pitchFamily="34" charset="0"/>
              </a:rPr>
              <a:t>граждан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03278" y="1525106"/>
            <a:ext cx="1364245" cy="305317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73871" y="1521000"/>
            <a:ext cx="1103586" cy="3038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90153" y="1521001"/>
            <a:ext cx="826114" cy="303815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47"/>
          <p:cNvSpPr txBox="1"/>
          <p:nvPr/>
        </p:nvSpPr>
        <p:spPr>
          <a:xfrm>
            <a:off x="407521" y="1536283"/>
            <a:ext cx="1080276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200" spc="-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ои</a:t>
            </a:r>
            <a:r>
              <a:rPr sz="1200" spc="-5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200" spc="-3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200" spc="15" dirty="0"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  <a:p>
            <a:pPr marR="5080" algn="r">
              <a:lnSpc>
                <a:spcPts val="1030"/>
              </a:lnSpc>
            </a:pP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46"/>
          <p:cNvSpPr txBox="1"/>
          <p:nvPr/>
        </p:nvSpPr>
        <p:spPr>
          <a:xfrm>
            <a:off x="-13325" y="2018326"/>
            <a:ext cx="1362583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Многодетные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r">
              <a:lnSpc>
                <a:spcPts val="1030"/>
              </a:lnSpc>
            </a:pPr>
            <a:r>
              <a:rPr sz="1200" spc="-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малоимущие</a:t>
            </a:r>
            <a:r>
              <a:rPr sz="12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5"/>
          <p:cNvSpPr txBox="1"/>
          <p:nvPr/>
        </p:nvSpPr>
        <p:spPr>
          <a:xfrm>
            <a:off x="874893" y="2459498"/>
            <a:ext cx="5442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ОВЗ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47"/>
          <p:cNvSpPr txBox="1"/>
          <p:nvPr/>
        </p:nvSpPr>
        <p:spPr>
          <a:xfrm>
            <a:off x="1994388" y="1609839"/>
            <a:ext cx="876123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1 661 чел.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47"/>
          <p:cNvSpPr txBox="1"/>
          <p:nvPr/>
        </p:nvSpPr>
        <p:spPr>
          <a:xfrm>
            <a:off x="3239913" y="1616857"/>
            <a:ext cx="876123" cy="14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1 314 чел.</a:t>
            </a:r>
            <a:endParaRPr dirty="0"/>
          </a:p>
        </p:txBody>
      </p:sp>
      <p:sp>
        <p:nvSpPr>
          <p:cNvPr id="32" name="object 47"/>
          <p:cNvSpPr txBox="1"/>
          <p:nvPr/>
        </p:nvSpPr>
        <p:spPr>
          <a:xfrm>
            <a:off x="4214077" y="1626073"/>
            <a:ext cx="778265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1 082 чел.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20567" y="2013047"/>
            <a:ext cx="1473548" cy="30654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4602" y="2447395"/>
            <a:ext cx="897585" cy="30567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58002" y="2824688"/>
            <a:ext cx="210208" cy="19255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00422" y="2014570"/>
            <a:ext cx="1125578" cy="3038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625293" y="2447395"/>
            <a:ext cx="1154449" cy="3038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40701" y="2006700"/>
            <a:ext cx="694817" cy="312896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781404" y="2447395"/>
            <a:ext cx="1232869" cy="303815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object 47"/>
          <p:cNvSpPr txBox="1"/>
          <p:nvPr/>
        </p:nvSpPr>
        <p:spPr>
          <a:xfrm>
            <a:off x="1972406" y="2064010"/>
            <a:ext cx="823808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896</a:t>
            </a:r>
            <a:r>
              <a:rPr lang="ru-RU" sz="900" b="1" spc="-10" dirty="0">
                <a:latin typeface="Microsoft Sans Serif"/>
                <a:cs typeface="Microsoft Sans Serif"/>
              </a:rPr>
              <a:t> </a:t>
            </a: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900" b="1" spc="-10" dirty="0">
                <a:latin typeface="Microsoft Sans Serif"/>
                <a:cs typeface="Microsoft Sans Serif"/>
              </a:rPr>
              <a:t>.</a:t>
            </a:r>
            <a:endParaRPr sz="900" b="1" dirty="0">
              <a:latin typeface="Microsoft Sans Serif"/>
              <a:cs typeface="Microsoft Sans Serif"/>
            </a:endParaRPr>
          </a:p>
        </p:txBody>
      </p:sp>
      <p:sp>
        <p:nvSpPr>
          <p:cNvPr id="42" name="object 47"/>
          <p:cNvSpPr txBox="1"/>
          <p:nvPr/>
        </p:nvSpPr>
        <p:spPr>
          <a:xfrm>
            <a:off x="1699045" y="2538885"/>
            <a:ext cx="876123" cy="14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1 316 чел.</a:t>
            </a:r>
            <a:endParaRPr dirty="0"/>
          </a:p>
        </p:txBody>
      </p:sp>
      <p:sp>
        <p:nvSpPr>
          <p:cNvPr id="43" name="object 47"/>
          <p:cNvSpPr txBox="1"/>
          <p:nvPr/>
        </p:nvSpPr>
        <p:spPr>
          <a:xfrm>
            <a:off x="3256028" y="2103740"/>
            <a:ext cx="739272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689 чел.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7"/>
          <p:cNvSpPr txBox="1"/>
          <p:nvPr/>
        </p:nvSpPr>
        <p:spPr>
          <a:xfrm>
            <a:off x="2801395" y="2551771"/>
            <a:ext cx="848814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1 709 чел</a:t>
            </a:r>
            <a:r>
              <a:rPr lang="ru-RU" sz="900" b="1" spc="-10" dirty="0">
                <a:latin typeface="Microsoft Sans Serif"/>
                <a:cs typeface="Microsoft Sans Serif"/>
              </a:rPr>
              <a:t>.</a:t>
            </a:r>
            <a:endParaRPr sz="900" b="1" dirty="0">
              <a:latin typeface="Microsoft Sans Serif"/>
              <a:cs typeface="Microsoft Sans Serif"/>
            </a:endParaRPr>
          </a:p>
        </p:txBody>
      </p:sp>
      <p:sp>
        <p:nvSpPr>
          <p:cNvPr id="45" name="object 47"/>
          <p:cNvSpPr txBox="1"/>
          <p:nvPr/>
        </p:nvSpPr>
        <p:spPr>
          <a:xfrm>
            <a:off x="4316907" y="2107598"/>
            <a:ext cx="607153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620 чел.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7"/>
          <p:cNvSpPr txBox="1"/>
          <p:nvPr/>
        </p:nvSpPr>
        <p:spPr>
          <a:xfrm>
            <a:off x="3984624" y="2528770"/>
            <a:ext cx="876123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200" b="1" spc="-10" dirty="0">
                <a:latin typeface="Arial" panose="020B0604020202020204" pitchFamily="34" charset="0"/>
                <a:cs typeface="Arial" panose="020B0604020202020204" pitchFamily="34" charset="0"/>
              </a:rPr>
              <a:t>1 774 чел.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20724" y="2837656"/>
            <a:ext cx="227677" cy="1925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122062" y="2836775"/>
            <a:ext cx="216304" cy="192559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object 47"/>
          <p:cNvSpPr txBox="1"/>
          <p:nvPr/>
        </p:nvSpPr>
        <p:spPr>
          <a:xfrm>
            <a:off x="2009279" y="2856148"/>
            <a:ext cx="575147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900" dirty="0"/>
              <a:t>2021 год</a:t>
            </a:r>
            <a:endParaRPr sz="900" dirty="0"/>
          </a:p>
        </p:txBody>
      </p:sp>
      <p:sp>
        <p:nvSpPr>
          <p:cNvPr id="50" name="object 47"/>
          <p:cNvSpPr txBox="1"/>
          <p:nvPr/>
        </p:nvSpPr>
        <p:spPr>
          <a:xfrm>
            <a:off x="3000663" y="2855586"/>
            <a:ext cx="994637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900" dirty="0"/>
              <a:t>2022 год</a:t>
            </a:r>
            <a:endParaRPr sz="900" dirty="0"/>
          </a:p>
        </p:txBody>
      </p:sp>
      <p:sp>
        <p:nvSpPr>
          <p:cNvPr id="51" name="object 47"/>
          <p:cNvSpPr txBox="1"/>
          <p:nvPr/>
        </p:nvSpPr>
        <p:spPr>
          <a:xfrm>
            <a:off x="4363064" y="2862522"/>
            <a:ext cx="575147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900" dirty="0"/>
              <a:t>2023 год</a:t>
            </a:r>
            <a:endParaRPr sz="900" dirty="0"/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611AFD96-380F-6244-95FE-5606D52C846A}"/>
              </a:ext>
            </a:extLst>
          </p:cNvPr>
          <p:cNvSpPr/>
          <p:nvPr/>
        </p:nvSpPr>
        <p:spPr>
          <a:xfrm>
            <a:off x="121869" y="3105017"/>
            <a:ext cx="3134159" cy="1805139"/>
          </a:xfrm>
          <a:prstGeom prst="roundRect">
            <a:avLst/>
          </a:prstGeom>
          <a:solidFill>
            <a:srgbClr val="DAC37B">
              <a:alpha val="50000"/>
            </a:srgbClr>
          </a:solidFill>
          <a:ln w="19050">
            <a:solidFill>
              <a:srgbClr val="A98B57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object 69"/>
          <p:cNvSpPr txBox="1"/>
          <p:nvPr/>
        </p:nvSpPr>
        <p:spPr>
          <a:xfrm>
            <a:off x="342100" y="3221610"/>
            <a:ext cx="2749058" cy="382156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Охват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lang="ru-RU" sz="1200" b="1" spc="-5" dirty="0">
                <a:latin typeface="Arial"/>
                <a:cs typeface="Arial"/>
              </a:rPr>
              <a:t>горячим питанием обучающихся начальных классов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4" name="object 47"/>
          <p:cNvSpPr txBox="1"/>
          <p:nvPr/>
        </p:nvSpPr>
        <p:spPr>
          <a:xfrm>
            <a:off x="472720" y="3803836"/>
            <a:ext cx="753180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400" spc="-10" dirty="0">
                <a:latin typeface="Arial" panose="020B0604020202020204" pitchFamily="34" charset="0"/>
                <a:cs typeface="Arial" panose="020B0604020202020204" pitchFamily="34" charset="0"/>
              </a:rPr>
              <a:t>2022 год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47"/>
          <p:cNvSpPr txBox="1"/>
          <p:nvPr/>
        </p:nvSpPr>
        <p:spPr>
          <a:xfrm>
            <a:off x="498303" y="4396508"/>
            <a:ext cx="753180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30"/>
              </a:lnSpc>
              <a:spcBef>
                <a:spcPts val="100"/>
              </a:spcBef>
            </a:pPr>
            <a:r>
              <a:rPr lang="ru-RU" sz="1400" spc="-10" dirty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390255" y="4198199"/>
            <a:ext cx="1071765" cy="43633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407877" y="3698096"/>
            <a:ext cx="1054143" cy="3718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47"/>
          <p:cNvSpPr txBox="1"/>
          <p:nvPr/>
        </p:nvSpPr>
        <p:spPr>
          <a:xfrm>
            <a:off x="1509277" y="3803836"/>
            <a:ext cx="876123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5 135 чел.</a:t>
            </a:r>
            <a:endParaRPr sz="1400" dirty="0"/>
          </a:p>
        </p:txBody>
      </p:sp>
      <p:sp>
        <p:nvSpPr>
          <p:cNvPr id="60" name="object 47"/>
          <p:cNvSpPr txBox="1"/>
          <p:nvPr/>
        </p:nvSpPr>
        <p:spPr>
          <a:xfrm>
            <a:off x="1487797" y="4370134"/>
            <a:ext cx="876123" cy="141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R="5080" algn="r">
              <a:lnSpc>
                <a:spcPts val="1030"/>
              </a:lnSpc>
              <a:spcBef>
                <a:spcPts val="100"/>
              </a:spcBef>
              <a:defRPr sz="1200" b="1" spc="-1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5 132 чел.</a:t>
            </a:r>
            <a:endParaRPr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80" y="3183626"/>
            <a:ext cx="1697671" cy="2375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51" y="641810"/>
            <a:ext cx="543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Качественное и здоровое питание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3" y="5032473"/>
            <a:ext cx="1690340" cy="139290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10" y="5904850"/>
            <a:ext cx="749264" cy="771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820" y="5967518"/>
            <a:ext cx="27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Детский контроль питания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94" y="6426188"/>
            <a:ext cx="2548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Родительский контроль</a:t>
            </a:r>
          </a:p>
        </p:txBody>
      </p:sp>
      <p:pic>
        <p:nvPicPr>
          <p:cNvPr id="71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42673" y="1068338"/>
            <a:ext cx="1425274" cy="1347533"/>
          </a:xfrm>
          <a:prstGeom prst="rect">
            <a:avLst/>
          </a:prstGeom>
        </p:spPr>
      </p:pic>
      <p:sp>
        <p:nvSpPr>
          <p:cNvPr id="72" name="object 20"/>
          <p:cNvSpPr/>
          <p:nvPr/>
        </p:nvSpPr>
        <p:spPr>
          <a:xfrm>
            <a:off x="5876869" y="1043831"/>
            <a:ext cx="0" cy="4968240"/>
          </a:xfrm>
          <a:custGeom>
            <a:avLst/>
            <a:gdLst/>
            <a:ahLst/>
            <a:cxnLst/>
            <a:rect l="l" t="t" r="r" b="b"/>
            <a:pathLst>
              <a:path h="4968240">
                <a:moveTo>
                  <a:pt x="0" y="0"/>
                </a:moveTo>
                <a:lnTo>
                  <a:pt x="0" y="4967998"/>
                </a:ln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TextBox 72"/>
          <p:cNvSpPr txBox="1"/>
          <p:nvPr/>
        </p:nvSpPr>
        <p:spPr>
          <a:xfrm>
            <a:off x="6051041" y="618288"/>
            <a:ext cx="595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Проект «Школа-территория здоровья</a:t>
            </a:r>
          </a:p>
        </p:txBody>
      </p:sp>
      <p:sp>
        <p:nvSpPr>
          <p:cNvPr id="74" name="object 4"/>
          <p:cNvSpPr txBox="1"/>
          <p:nvPr/>
        </p:nvSpPr>
        <p:spPr>
          <a:xfrm>
            <a:off x="7792872" y="1070692"/>
            <a:ext cx="4044749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1600" b="1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sz="1600" b="1" spc="-10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</a:t>
            </a:r>
            <a:r>
              <a:rPr lang="ru-RU" sz="1600" b="1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13, Школа № 18, Школа № 21, Гимназия № 16, Плехановская школа, Моховская школа)</a:t>
            </a:r>
          </a:p>
        </p:txBody>
      </p:sp>
      <p:pic>
        <p:nvPicPr>
          <p:cNvPr id="76" name="Picture 4" descr="D:\Балчугова\Рабочий стол\очередная фигня\imgonline-com-ua-Transparent-backgr-pjc8t0Zb7JdH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24112" y="-6667"/>
            <a:ext cx="967888" cy="775560"/>
          </a:xfrm>
          <a:prstGeom prst="rect">
            <a:avLst/>
          </a:prstGeom>
          <a:noFill/>
        </p:spPr>
      </p:pic>
      <p:pic>
        <p:nvPicPr>
          <p:cNvPr id="77" name="Picture 3" descr="C:\Users\user\Desktop\Информационные поводы\2022\107п 18.11\IMG-f5ef86d69ba8e3783b557feafe6a75bd-V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07" y="4690417"/>
            <a:ext cx="2419523" cy="179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946814" y="1824815"/>
            <a:ext cx="38908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</a:t>
            </a:r>
            <a:r>
              <a:rPr lang="ru-RU" sz="1600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куль</a:t>
            </a:r>
            <a:r>
              <a:rPr lang="ru-RU" sz="1600" spc="-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spc="1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-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ну</a:t>
            </a: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spc="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ки</a:t>
            </a:r>
            <a:r>
              <a:rPr lang="ru-RU" sz="1600" spc="-17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1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1600" spc="-1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1600" spc="1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spc="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-4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ках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ru-RU" sz="1600" spc="-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</a:t>
            </a:r>
            <a:r>
              <a:rPr lang="ru-RU" sz="1600" spc="-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4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вн</a:t>
            </a:r>
            <a:r>
              <a:rPr lang="ru-RU" sz="1600" spc="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ости</a:t>
            </a:r>
            <a:r>
              <a:rPr lang="ru-RU" sz="1600" spc="-15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1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1600" spc="-13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5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</a:t>
            </a:r>
            <a:r>
              <a:rPr lang="ru-RU" sz="1600" spc="5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spc="7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spc="8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spc="4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ене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ru-RU" sz="1600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1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spc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-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</a:t>
            </a:r>
            <a:r>
              <a:rPr lang="ru-RU" sz="1600" spc="-17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ru-RU" sz="1600" spc="-13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лаз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ru-RU" sz="1600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600" spc="4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1600" spc="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spc="5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600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spc="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spc="-1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-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spc="-4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1600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600" spc="6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600" spc="3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b="1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43" y="2944043"/>
            <a:ext cx="572121" cy="5892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79545" y="3093214"/>
            <a:ext cx="268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1600" b="1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дневники</a:t>
            </a:r>
            <a:r>
              <a:rPr lang="ru-RU" sz="1600" b="1" spc="-2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ЗОЖ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b="14956"/>
          <a:stretch/>
        </p:blipFill>
        <p:spPr>
          <a:xfrm>
            <a:off x="9157650" y="3480476"/>
            <a:ext cx="2438446" cy="1920379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8663472" y="5491387"/>
            <a:ext cx="3528527" cy="58769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598631" y="5477163"/>
            <a:ext cx="3593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Получение оборудования в 2022 году: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проектор, экран и музыкальный центр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(Школа № 18)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ноутбук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(Школа № 13)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5" b="13830"/>
          <a:stretch/>
        </p:blipFill>
        <p:spPr>
          <a:xfrm>
            <a:off x="6179107" y="2467639"/>
            <a:ext cx="2562225" cy="21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4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16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-21318" y="-3877"/>
            <a:ext cx="9627130" cy="772186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0" y="101598"/>
            <a:ext cx="10930977" cy="5494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ИНФРАСТРУКТУРЫ ДОШКОЛЬНОГО ОБРАЗОВАНИЯ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46" y="5876525"/>
            <a:ext cx="756700" cy="779323"/>
          </a:xfrm>
          <a:prstGeom prst="rect">
            <a:avLst/>
          </a:prstGeom>
        </p:spPr>
      </p:pic>
      <p:pic>
        <p:nvPicPr>
          <p:cNvPr id="28" name="Picture 4" descr="C:\Users\Сад 11\Downloads\IMG-654614f2caa0346e591d3b6f91f88183-V.jpg"/>
          <p:cNvPicPr>
            <a:picLocks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66" y="981234"/>
            <a:ext cx="2742807" cy="15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Сад 11\Desktop\Новая папка\IMG_20230725_165822.jpg"/>
          <p:cNvPicPr>
            <a:picLocks noChangeAspect="1" noChangeArrowheads="1"/>
          </p:cNvPicPr>
          <p:nvPr/>
        </p:nvPicPr>
        <p:blipFill rotWithShape="1"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6" t="12014" b="9493"/>
          <a:stretch/>
        </p:blipFill>
        <p:spPr bwMode="auto">
          <a:xfrm>
            <a:off x="7415422" y="3538611"/>
            <a:ext cx="2110154" cy="179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100" r="-2885" b="4390"/>
          <a:stretch/>
        </p:blipFill>
        <p:spPr>
          <a:xfrm>
            <a:off x="4070674" y="5278765"/>
            <a:ext cx="2624324" cy="157923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01" y="1289511"/>
            <a:ext cx="2472659" cy="179950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12324" r="1967" b="35326"/>
          <a:stretch/>
        </p:blipFill>
        <p:spPr>
          <a:xfrm>
            <a:off x="1022863" y="1281231"/>
            <a:ext cx="2497097" cy="1794710"/>
          </a:xfrm>
          <a:prstGeom prst="rect">
            <a:avLst/>
          </a:prstGeom>
        </p:spPr>
      </p:pic>
      <p:grpSp>
        <p:nvGrpSpPr>
          <p:cNvPr id="56" name="Группа 55"/>
          <p:cNvGrpSpPr/>
          <p:nvPr/>
        </p:nvGrpSpPr>
        <p:grpSpPr>
          <a:xfrm>
            <a:off x="1944074" y="880331"/>
            <a:ext cx="3431488" cy="386413"/>
            <a:chOff x="785834" y="2785331"/>
            <a:chExt cx="3431488" cy="386413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0B88D62-6248-42EB-A86B-AEB50900B041}"/>
                </a:ext>
              </a:extLst>
            </p:cNvPr>
            <p:cNvSpPr/>
            <p:nvPr/>
          </p:nvSpPr>
          <p:spPr>
            <a:xfrm>
              <a:off x="785834" y="2785331"/>
              <a:ext cx="3393831" cy="386413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6770" y="2810564"/>
              <a:ext cx="3400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ПАТРИОТИЧЕСКИЕ СТЕНДЫ </a:t>
              </a: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" b="5912"/>
          <a:stretch>
            <a:fillRect/>
          </a:stretch>
        </p:blipFill>
        <p:spPr>
          <a:xfrm>
            <a:off x="4081821" y="3610424"/>
            <a:ext cx="2539003" cy="164487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1201" r="13063" b="17906"/>
          <a:stretch/>
        </p:blipFill>
        <p:spPr>
          <a:xfrm>
            <a:off x="9605812" y="3539800"/>
            <a:ext cx="1882457" cy="1773005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7346950" y="5427819"/>
            <a:ext cx="4464050" cy="331720"/>
            <a:chOff x="5152293" y="3235824"/>
            <a:chExt cx="5971226" cy="33172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5F29EF0-B3E9-4DC1-9EC3-A7F5FC22AB0C}"/>
                </a:ext>
              </a:extLst>
            </p:cNvPr>
            <p:cNvSpPr/>
            <p:nvPr/>
          </p:nvSpPr>
          <p:spPr>
            <a:xfrm>
              <a:off x="5152293" y="3251437"/>
              <a:ext cx="5937250" cy="316107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43207" y="3235824"/>
              <a:ext cx="5880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ИНТЕРАКТИВНОЕ И РАЗВИВАЮЩЕЕ ОБОРУДОВАНИЕ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740134" y="2625635"/>
            <a:ext cx="4838168" cy="427445"/>
            <a:chOff x="6975230" y="5516155"/>
            <a:chExt cx="4838168" cy="427445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A0B88D62-6248-42EB-A86B-AEB50900B041}"/>
                </a:ext>
              </a:extLst>
            </p:cNvPr>
            <p:cNvSpPr/>
            <p:nvPr/>
          </p:nvSpPr>
          <p:spPr>
            <a:xfrm>
              <a:off x="6975230" y="5516155"/>
              <a:ext cx="4032739" cy="427445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83135" y="5588298"/>
              <a:ext cx="4730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Arial" pitchFamily="34" charset="0"/>
                  <a:cs typeface="Arial" pitchFamily="34" charset="0"/>
                </a:rPr>
                <a:t>СПОРТИВНО-ИГРОВЫЕ КОМПЛЕКСЫ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t="18737"/>
          <a:stretch>
            <a:fillRect/>
          </a:stretch>
        </p:blipFill>
        <p:spPr bwMode="auto">
          <a:xfrm>
            <a:off x="9268829" y="977359"/>
            <a:ext cx="2656381" cy="16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4" name="Диаграмма 53"/>
          <p:cNvGraphicFramePr/>
          <p:nvPr/>
        </p:nvGraphicFramePr>
        <p:xfrm>
          <a:off x="314793" y="4467208"/>
          <a:ext cx="2904761" cy="239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554636" y="3897442"/>
            <a:ext cx="260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ОСНАЩЕНИЕ ЗА СЧЁТ КРАЕВЫХ СРЕДСТВ (тыс.руб.)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3411571" y="3306045"/>
            <a:ext cx="3237524" cy="413767"/>
            <a:chOff x="2259273" y="5562448"/>
            <a:chExt cx="7233140" cy="427446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A0B88D62-6248-42EB-A86B-AEB50900B041}"/>
                </a:ext>
              </a:extLst>
            </p:cNvPr>
            <p:cNvSpPr/>
            <p:nvPr/>
          </p:nvSpPr>
          <p:spPr>
            <a:xfrm>
              <a:off x="2259273" y="5562448"/>
              <a:ext cx="7233140" cy="427446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92126" y="5619292"/>
              <a:ext cx="69635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ДИДАКТИЧЕСКОЕ ОСНАЩЕНИЕ</a:t>
              </a: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7161788" y="6104510"/>
            <a:ext cx="3863792" cy="52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ПОРУЧЕНИЕ ПРЕЗИДЕНТА РФ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06 МАРТА 2023 Г. № ПР-464</a:t>
            </a:r>
          </a:p>
        </p:txBody>
      </p:sp>
    </p:spTree>
    <p:extLst>
      <p:ext uri="{BB962C8B-B14F-4D97-AF65-F5344CB8AC3E}">
        <p14:creationId xmlns:p14="http://schemas.microsoft.com/office/powerpoint/2010/main" val="3650490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75" y="0"/>
            <a:ext cx="1220316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CC6B99-3258-458B-BA16-D367E2C4C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1" y="857237"/>
            <a:ext cx="11670196" cy="596399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1D93B3B-46E8-4E86-9E8B-74B9EEBCE382}"/>
              </a:ext>
            </a:extLst>
          </p:cNvPr>
          <p:cNvSpPr/>
          <p:nvPr/>
        </p:nvSpPr>
        <p:spPr>
          <a:xfrm>
            <a:off x="-31405" y="1022381"/>
            <a:ext cx="5937250" cy="444329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Поставка оборудования по ЦОС в 2022-2023 году</a:t>
            </a: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334964" y="144821"/>
            <a:ext cx="11636034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ПОСТАВКА ОБОРУДОВАНИЯ В РАМКАХ ПРОЕКТА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«ЦИФРОВАЯ ОБРАЗОВАТЕЛЬНАЯ СРЕДА»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4AFE1-E760-407B-9294-811C2636E937}"/>
              </a:ext>
            </a:extLst>
          </p:cNvPr>
          <p:cNvSpPr txBox="1"/>
          <p:nvPr/>
        </p:nvSpPr>
        <p:spPr>
          <a:xfrm>
            <a:off x="70194" y="1466710"/>
            <a:ext cx="5948412" cy="187743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интерактивных комплексов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 Смарт-ТВ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65 ноутбуков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IP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-камеры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тележка для ноутбуков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МФУ</a:t>
            </a:r>
          </a:p>
        </p:txBody>
      </p:sp>
      <p:grpSp>
        <p:nvGrpSpPr>
          <p:cNvPr id="17" name="object 27"/>
          <p:cNvGrpSpPr/>
          <p:nvPr/>
        </p:nvGrpSpPr>
        <p:grpSpPr>
          <a:xfrm>
            <a:off x="551135" y="2907289"/>
            <a:ext cx="4069079" cy="2258568"/>
            <a:chOff x="457200" y="2589276"/>
            <a:chExt cx="4069079" cy="2258568"/>
          </a:xfrm>
        </p:grpSpPr>
        <p:pic>
          <p:nvPicPr>
            <p:cNvPr id="18" name="object 28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0" b="100000" l="0" r="100000">
                          <a14:foregroundMark x1="22291" y1="56656" x2="22291" y2="56656"/>
                          <a14:foregroundMark x1="18266" y1="26006" x2="18266" y2="26006"/>
                          <a14:foregroundMark x1="58824" y1="20743" x2="58824" y2="20743"/>
                          <a14:foregroundMark x1="75232" y1="18576" x2="75232" y2="18576"/>
                          <a14:foregroundMark x1="71207" y1="14241" x2="71207" y2="14241"/>
                          <a14:foregroundMark x1="91950" y1="31579" x2="91950" y2="31579"/>
                          <a14:foregroundMark x1="90402" y1="76471" x2="90402" y2="76471"/>
                          <a14:foregroundMark x1="37771" y1="65635" x2="37771" y2="65635"/>
                          <a14:foregroundMark x1="18266" y1="72446" x2="18266" y2="72446"/>
                          <a14:foregroundMark x1="52941" y1="85449" x2="52941" y2="85449"/>
                          <a14:foregroundMark x1="76780" y1="78019" x2="76780" y2="78019"/>
                          <a14:foregroundMark x1="86687" y1="17028" x2="86687" y2="17028"/>
                          <a14:foregroundMark x1="46440" y1="16718" x2="46440" y2="16718"/>
                          <a14:foregroundMark x1="25697" y1="27554" x2="25697" y2="27554"/>
                          <a14:foregroundMark x1="32198" y1="14551" x2="32198" y2="14551"/>
                          <a14:foregroundMark x1="72755" y1="24458" x2="72755" y2="24458"/>
                          <a14:foregroundMark x1="88545" y1="34056" x2="88545" y2="34056"/>
                          <a14:foregroundMark x1="86068" y1="34056" x2="86068" y2="34056"/>
                          <a14:foregroundMark x1="90093" y1="38390" x2="90093" y2="38390"/>
                          <a14:foregroundMark x1="79567" y1="29412" x2="79567" y2="29412"/>
                          <a14:foregroundMark x1="69659" y1="28483" x2="69659" y2="28483"/>
                          <a14:foregroundMark x1="54489" y1="31579" x2="54489" y2="31579"/>
                          <a14:foregroundMark x1="10526" y1="33437" x2="10526" y2="33437"/>
                          <a14:foregroundMark x1="4954" y1="41486" x2="4954" y2="41486"/>
                          <a14:foregroundMark x1="12384" y1="40248" x2="12384" y2="40248"/>
                          <a14:foregroundMark x1="11455" y1="46440" x2="11455" y2="46440"/>
                          <a14:foregroundMark x1="13003" y1="58824" x2="13003" y2="58824"/>
                          <a14:foregroundMark x1="32198" y1="82353" x2="32198" y2="82353"/>
                          <a14:foregroundMark x1="27864" y1="61610" x2="27864" y2="61610"/>
                          <a14:foregroundMark x1="40557" y1="74613" x2="40557" y2="74613"/>
                          <a14:foregroundMark x1="62229" y1="78019" x2="62229" y2="78019"/>
                          <a14:foregroundMark x1="56966" y1="79567" x2="56966" y2="79567"/>
                          <a14:foregroundMark x1="63777" y1="82972" x2="63777" y2="82972"/>
                          <a14:foregroundMark x1="68421" y1="81424" x2="68421" y2="81424"/>
                          <a14:foregroundMark x1="68421" y1="78019" x2="68421" y2="78019"/>
                          <a14:foregroundMark x1="73375" y1="77399" x2="73375" y2="77399"/>
                          <a14:foregroundMark x1="73375" y1="82353" x2="73375" y2="82353"/>
                          <a14:foregroundMark x1="81734" y1="76161" x2="81734" y2="76161"/>
                          <a14:foregroundMark x1="94118" y1="41486" x2="94118" y2="41486"/>
                          <a14:foregroundMark x1="89474" y1="25077" x2="89474" y2="25077"/>
                          <a14:foregroundMark x1="79257" y1="24149" x2="79257" y2="24149"/>
                          <a14:foregroundMark x1="62229" y1="25077" x2="62229" y2="25077"/>
                          <a14:foregroundMark x1="52632" y1="21053" x2="52632" y2="21053"/>
                          <a14:foregroundMark x1="37152" y1="18576" x2="37152" y2="18576"/>
                          <a14:foregroundMark x1="37152" y1="15170" x2="37152" y2="15170"/>
                          <a14:foregroundMark x1="42105" y1="16099" x2="42105" y2="16099"/>
                          <a14:foregroundMark x1="26316" y1="16099" x2="26316" y2="16099"/>
                          <a14:foregroundMark x1="3096" y1="66254" x2="3096" y2="66254"/>
                          <a14:foregroundMark x1="95046" y1="45820" x2="95046" y2="45820"/>
                          <a14:foregroundMark x1="80186" y1="16718" x2="80186" y2="16718"/>
                          <a14:foregroundMark x1="76780" y1="14241" x2="76780" y2="14241"/>
                          <a14:foregroundMark x1="67802" y1="14551" x2="67802" y2="14551"/>
                          <a14:foregroundMark x1="58824" y1="12693" x2="58824" y2="12693"/>
                          <a14:foregroundMark x1="60991" y1="12693" x2="60991" y2="126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6600" y="3599688"/>
              <a:ext cx="1249679" cy="1248156"/>
            </a:xfrm>
            <a:prstGeom prst="rect">
              <a:avLst/>
            </a:prstGeom>
          </p:spPr>
        </p:pic>
        <p:pic>
          <p:nvPicPr>
            <p:cNvPr id="19" name="object 29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5" b="89845" l="3270" r="929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" y="2589276"/>
              <a:ext cx="1527048" cy="1880615"/>
            </a:xfrm>
            <a:prstGeom prst="rect">
              <a:avLst/>
            </a:prstGeom>
          </p:spPr>
        </p:pic>
        <p:pic>
          <p:nvPicPr>
            <p:cNvPr id="2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404" y="2782824"/>
              <a:ext cx="989076" cy="714755"/>
            </a:xfrm>
            <a:prstGeom prst="rect">
              <a:avLst/>
            </a:prstGeom>
          </p:spPr>
        </p:pic>
        <p:pic>
          <p:nvPicPr>
            <p:cNvPr id="2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00" y="2836164"/>
              <a:ext cx="2775204" cy="1751076"/>
            </a:xfrm>
            <a:prstGeom prst="rect">
              <a:avLst/>
            </a:prstGeom>
          </p:spPr>
        </p:pic>
        <p:pic>
          <p:nvPicPr>
            <p:cNvPr id="2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0864" y="3186684"/>
              <a:ext cx="377952" cy="222503"/>
            </a:xfrm>
            <a:prstGeom prst="rect">
              <a:avLst/>
            </a:prstGeom>
          </p:spPr>
        </p:pic>
        <p:pic>
          <p:nvPicPr>
            <p:cNvPr id="2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7311" y="3221736"/>
              <a:ext cx="251460" cy="146303"/>
            </a:xfrm>
            <a:prstGeom prst="rect">
              <a:avLst/>
            </a:prstGeom>
          </p:spPr>
        </p:pic>
      </p:grpSp>
      <p:pic>
        <p:nvPicPr>
          <p:cNvPr id="24" name="object 18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42" b="100000" l="0" r="100000">
                        <a14:foregroundMark x1="85366" y1="84028" x2="85366" y2="84028"/>
                        <a14:foregroundMark x1="77805" y1="48611" x2="77805" y2="48611"/>
                        <a14:foregroundMark x1="64878" y1="52083" x2="64878" y2="52083"/>
                        <a14:foregroundMark x1="76829" y1="56597" x2="76829" y2="56597"/>
                        <a14:foregroundMark x1="82683" y1="55903" x2="82683" y2="55903"/>
                        <a14:foregroundMark x1="60488" y1="47917" x2="60488" y2="47917"/>
                        <a14:foregroundMark x1="67805" y1="49306" x2="67805" y2="49306"/>
                        <a14:foregroundMark x1="72683" y1="53819" x2="72683" y2="53819"/>
                        <a14:foregroundMark x1="73415" y1="49653" x2="73415" y2="49653"/>
                        <a14:foregroundMark x1="68293" y1="59028" x2="68293" y2="59028"/>
                        <a14:foregroundMark x1="57073" y1="53819" x2="57073" y2="53819"/>
                        <a14:foregroundMark x1="55610" y1="48264" x2="55610" y2="48264"/>
                        <a14:foregroundMark x1="62439" y1="59028" x2="62439" y2="59028"/>
                        <a14:foregroundMark x1="61463" y1="95486" x2="61463" y2="95486"/>
                        <a14:foregroundMark x1="77073" y1="95486" x2="77073" y2="95486"/>
                        <a14:foregroundMark x1="93171" y1="95833" x2="93171" y2="95833"/>
                        <a14:foregroundMark x1="90244" y1="95486" x2="90244" y2="95486"/>
                        <a14:foregroundMark x1="86585" y1="94444" x2="86585" y2="94444"/>
                        <a14:foregroundMark x1="73171" y1="95139" x2="73171" y2="95139"/>
                        <a14:foregroundMark x1="70000" y1="95139" x2="70000" y2="95139"/>
                        <a14:foregroundMark x1="60244" y1="94444" x2="60244" y2="94444"/>
                        <a14:foregroundMark x1="56829" y1="94444" x2="56829" y2="94444"/>
                        <a14:foregroundMark x1="55122" y1="94444" x2="55122" y2="94444"/>
                        <a14:foregroundMark x1="53659" y1="94444" x2="53659" y2="94444"/>
                        <a14:foregroundMark x1="95122" y1="95833" x2="95122" y2="95833"/>
                        <a14:foregroundMark x1="96829" y1="95833" x2="96829" y2="95833"/>
                        <a14:foregroundMark x1="96829" y1="93750" x2="96829" y2="93750"/>
                        <a14:foregroundMark x1="93902" y1="93403" x2="93902" y2="93403"/>
                        <a14:foregroundMark x1="97805" y1="95139" x2="97805" y2="95139"/>
                        <a14:foregroundMark x1="26341" y1="70833" x2="26341" y2="70833"/>
                        <a14:foregroundMark x1="23659" y1="70833" x2="23659" y2="70833"/>
                        <a14:foregroundMark x1="20000" y1="72917" x2="20000" y2="72917"/>
                        <a14:foregroundMark x1="29268" y1="72569" x2="29268" y2="72569"/>
                        <a14:foregroundMark x1="30000" y1="72222" x2="30000" y2="72222"/>
                        <a14:foregroundMark x1="31220" y1="72222" x2="31220" y2="72222"/>
                        <a14:foregroundMark x1="15854" y1="72917" x2="15854" y2="72917"/>
                        <a14:foregroundMark x1="19512" y1="72917" x2="19512" y2="72917"/>
                        <a14:foregroundMark x1="36341" y1="71875" x2="36341" y2="71875"/>
                        <a14:foregroundMark x1="12927" y1="72222" x2="12927" y2="72222"/>
                        <a14:foregroundMark x1="16829" y1="72569" x2="16829" y2="72569"/>
                        <a14:foregroundMark x1="15366" y1="71528" x2="15366" y2="71528"/>
                        <a14:foregroundMark x1="14146" y1="72569" x2="14146" y2="72569"/>
                        <a14:foregroundMark x1="37561" y1="71528" x2="37561" y2="71528"/>
                        <a14:foregroundMark x1="39024" y1="72222" x2="39024" y2="72222"/>
                        <a14:foregroundMark x1="39756" y1="71528" x2="39756" y2="71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0507" y="2591078"/>
            <a:ext cx="1876044" cy="1318260"/>
          </a:xfrm>
          <a:prstGeom prst="rect">
            <a:avLst/>
          </a:prstGeom>
        </p:spPr>
      </p:pic>
      <p:pic>
        <p:nvPicPr>
          <p:cNvPr id="25" name="object 21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81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2344" y="2573484"/>
            <a:ext cx="644651" cy="64465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1D93B3B-46E8-4E86-9E8B-74B9EEBCE382}"/>
              </a:ext>
            </a:extLst>
          </p:cNvPr>
          <p:cNvSpPr/>
          <p:nvPr/>
        </p:nvSpPr>
        <p:spPr>
          <a:xfrm>
            <a:off x="-58056" y="5254171"/>
            <a:ext cx="8998817" cy="1603830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Поставка оборудования за счет средств краевого бюджета: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– 17 школ: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– 22 школы: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202822" y="5891127"/>
            <a:ext cx="369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96 ноутбуков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 интерактивных комплексов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 Смарт-ТВ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64AFE1-E760-407B-9294-811C2636E937}"/>
              </a:ext>
            </a:extLst>
          </p:cNvPr>
          <p:cNvSpPr txBox="1"/>
          <p:nvPr/>
        </p:nvSpPr>
        <p:spPr>
          <a:xfrm>
            <a:off x="6101581" y="1022381"/>
            <a:ext cx="5794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 –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школы (Школа № 1, Школа № 13, Голдыревская школа, Ергачинская школа) 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школа (Филипповская школа)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школы (Школа № 18, Калининская школа, Шадейская школа, Моховская школа)</a:t>
            </a:r>
          </a:p>
        </p:txBody>
      </p:sp>
      <p:pic>
        <p:nvPicPr>
          <p:cNvPr id="37" name="object 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021568" y="156971"/>
            <a:ext cx="908303" cy="75285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5940255"/>
            <a:ext cx="3690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268 ноутбуков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 интерактивных панелей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 Смарт-ТВ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346" l="0" r="100000">
                        <a14:foregroundMark x1="35737" y1="39542" x2="35737" y2="39542"/>
                        <a14:foregroundMark x1="56426" y1="27778" x2="56426" y2="27778"/>
                        <a14:foregroundMark x1="60502" y1="19281" x2="60502" y2="19281"/>
                        <a14:foregroundMark x1="64577" y1="37582" x2="64577" y2="37582"/>
                        <a14:foregroundMark x1="60502" y1="71895" x2="60502" y2="71895"/>
                        <a14:foregroundMark x1="71787" y1="77124" x2="71787" y2="77124"/>
                        <a14:foregroundMark x1="53292" y1="85621" x2="53292" y2="8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78" y="3343074"/>
            <a:ext cx="1325929" cy="12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 descr="C:\Users\user\Documents\фото компьют.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28" y="2706123"/>
            <a:ext cx="3358867" cy="20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user\Documents\фото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15" y="4415408"/>
            <a:ext cx="3106272" cy="22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64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79179C-5896-4E18-B5F6-BCE31A5A3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8" r="22436"/>
          <a:stretch/>
        </p:blipFill>
        <p:spPr>
          <a:xfrm flipH="1">
            <a:off x="-99060" y="-17170"/>
            <a:ext cx="12302222" cy="6875170"/>
          </a:xfrm>
          <a:prstGeom prst="rect">
            <a:avLst/>
          </a:prstGeom>
        </p:spPr>
      </p:pic>
      <p:sp>
        <p:nvSpPr>
          <p:cNvPr id="8" name="object 2"/>
          <p:cNvSpPr txBox="1"/>
          <p:nvPr/>
        </p:nvSpPr>
        <p:spPr>
          <a:xfrm>
            <a:off x="190506" y="1200733"/>
            <a:ext cx="4954700" cy="716606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ctr">
              <a:lnSpc>
                <a:spcPct val="80000"/>
              </a:lnSpc>
              <a:spcBef>
                <a:spcPts val="480"/>
              </a:spcBef>
            </a:pPr>
            <a:r>
              <a:rPr sz="1600" b="1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Регистрация</a:t>
            </a:r>
            <a:r>
              <a:rPr sz="1600" b="1" spc="1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4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учащихся</a:t>
            </a:r>
            <a:r>
              <a:rPr sz="1600" b="1" spc="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sz="1600" b="1" spc="-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5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Сферум</a:t>
            </a:r>
            <a:r>
              <a:rPr sz="1600" b="1" spc="-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6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sz="1600" b="1" spc="-2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7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ФГИС</a:t>
            </a:r>
            <a:r>
              <a:rPr sz="1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b="1" spc="-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«Моя </a:t>
            </a:r>
            <a:r>
              <a:rPr sz="1600" b="1" spc="-1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Школа» </a:t>
            </a:r>
            <a:r>
              <a:rPr sz="1600" b="1" spc="-45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spc="-45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 marR="5080" algn="ctr">
              <a:lnSpc>
                <a:spcPct val="80000"/>
              </a:lnSpc>
              <a:spcBef>
                <a:spcPts val="480"/>
              </a:spcBef>
            </a:pPr>
            <a:r>
              <a:rPr sz="1600" spc="45" dirty="0" err="1">
                <a:latin typeface="Arial" pitchFamily="34" charset="0"/>
                <a:cs typeface="Arial" pitchFamily="34" charset="0"/>
              </a:rPr>
              <a:t>Пл</a:t>
            </a:r>
            <a:r>
              <a:rPr sz="1600" spc="35" dirty="0" err="1">
                <a:latin typeface="Arial" pitchFamily="34" charset="0"/>
                <a:cs typeface="Arial" pitchFamily="34" charset="0"/>
              </a:rPr>
              <a:t>ан</a:t>
            </a:r>
            <a:r>
              <a:rPr sz="16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10" dirty="0">
                <a:latin typeface="Arial" pitchFamily="34" charset="0"/>
                <a:cs typeface="Arial" pitchFamily="34" charset="0"/>
              </a:rPr>
              <a:t>2</a:t>
            </a:r>
            <a:r>
              <a:rPr sz="1600" spc="-15" dirty="0">
                <a:latin typeface="Arial" pitchFamily="34" charset="0"/>
                <a:cs typeface="Arial" pitchFamily="34" charset="0"/>
              </a:rPr>
              <a:t>0</a:t>
            </a:r>
            <a:r>
              <a:rPr sz="1600" spc="-90" dirty="0">
                <a:latin typeface="Arial" pitchFamily="34" charset="0"/>
                <a:cs typeface="Arial" pitchFamily="34" charset="0"/>
              </a:rPr>
              <a:t>2</a:t>
            </a:r>
            <a:r>
              <a:rPr sz="1600" spc="-75" dirty="0">
                <a:latin typeface="Arial" pitchFamily="34" charset="0"/>
                <a:cs typeface="Arial" pitchFamily="34" charset="0"/>
              </a:rPr>
              <a:t>3</a:t>
            </a:r>
            <a:r>
              <a:rPr sz="1600" spc="2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30" dirty="0">
                <a:latin typeface="Arial" pitchFamily="34" charset="0"/>
                <a:cs typeface="Arial" pitchFamily="34" charset="0"/>
              </a:rPr>
              <a:t>г.</a:t>
            </a:r>
            <a:r>
              <a:rPr sz="160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225" dirty="0">
                <a:latin typeface="Arial" pitchFamily="34" charset="0"/>
                <a:cs typeface="Arial" pitchFamily="34" charset="0"/>
              </a:rPr>
              <a:t>–</a:t>
            </a:r>
            <a:r>
              <a:rPr sz="1600" spc="-2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90" dirty="0">
                <a:latin typeface="Arial" pitchFamily="34" charset="0"/>
                <a:cs typeface="Arial" pitchFamily="34" charset="0"/>
              </a:rPr>
              <a:t>2</a:t>
            </a:r>
            <a:r>
              <a:rPr sz="1600" spc="-225" dirty="0">
                <a:latin typeface="Arial" pitchFamily="34" charset="0"/>
                <a:cs typeface="Arial" pitchFamily="34" charset="0"/>
              </a:rPr>
              <a:t>5%,</a:t>
            </a:r>
            <a:r>
              <a:rPr sz="160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35" dirty="0">
                <a:latin typeface="Arial" pitchFamily="34" charset="0"/>
                <a:cs typeface="Arial" pitchFamily="34" charset="0"/>
              </a:rPr>
              <a:t>план</a:t>
            </a:r>
            <a:r>
              <a:rPr sz="1600" spc="-2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85" dirty="0">
                <a:latin typeface="Arial" pitchFamily="34" charset="0"/>
                <a:cs typeface="Arial" pitchFamily="34" charset="0"/>
              </a:rPr>
              <a:t>2</a:t>
            </a:r>
            <a:r>
              <a:rPr sz="1600" spc="-10" dirty="0">
                <a:latin typeface="Arial" pitchFamily="34" charset="0"/>
                <a:cs typeface="Arial" pitchFamily="34" charset="0"/>
              </a:rPr>
              <a:t>0</a:t>
            </a:r>
            <a:r>
              <a:rPr sz="1600" spc="-20" dirty="0">
                <a:latin typeface="Arial" pitchFamily="34" charset="0"/>
                <a:cs typeface="Arial" pitchFamily="34" charset="0"/>
              </a:rPr>
              <a:t>2</a:t>
            </a:r>
            <a:r>
              <a:rPr sz="1600" spc="80" dirty="0">
                <a:latin typeface="Arial" pitchFamily="34" charset="0"/>
                <a:cs typeface="Arial" pitchFamily="34" charset="0"/>
              </a:rPr>
              <a:t>4</a:t>
            </a:r>
            <a:r>
              <a:rPr sz="1600" spc="2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225" dirty="0">
                <a:latin typeface="Arial" pitchFamily="34" charset="0"/>
                <a:cs typeface="Arial" pitchFamily="34" charset="0"/>
              </a:rPr>
              <a:t>–</a:t>
            </a:r>
            <a:r>
              <a:rPr sz="16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1600" spc="-180" dirty="0">
                <a:latin typeface="Arial" pitchFamily="34" charset="0"/>
                <a:cs typeface="Arial" pitchFamily="34" charset="0"/>
              </a:rPr>
              <a:t>30%</a:t>
            </a:r>
            <a:endParaRPr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6115057" y="1190935"/>
            <a:ext cx="5400674" cy="70019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ctr">
              <a:lnSpc>
                <a:spcPts val="1540"/>
              </a:lnSpc>
              <a:spcBef>
                <a:spcPts val="459"/>
              </a:spcBef>
            </a:pPr>
            <a:r>
              <a:rPr sz="1600" b="1" spc="6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Активность</a:t>
            </a:r>
            <a:r>
              <a:rPr sz="1600" b="1" spc="2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4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педагогов</a:t>
            </a:r>
            <a:r>
              <a:rPr sz="1600" b="1" spc="3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2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в</a:t>
            </a:r>
            <a:r>
              <a:rPr sz="1600" b="1" spc="-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Сферум</a:t>
            </a:r>
            <a:r>
              <a:rPr sz="1600" b="1" spc="-1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или</a:t>
            </a:r>
            <a:r>
              <a:rPr sz="1600" b="1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7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ФГИС</a:t>
            </a:r>
            <a:r>
              <a:rPr sz="1600" b="1" spc="1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«Моя</a:t>
            </a:r>
            <a:r>
              <a:rPr sz="1600" b="1" spc="-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Школа»</a:t>
            </a:r>
            <a:r>
              <a:rPr sz="1600" b="1" spc="1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(входы</a:t>
            </a:r>
            <a:r>
              <a:rPr sz="1600" b="1" spc="1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3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за</a:t>
            </a:r>
            <a:r>
              <a:rPr sz="1600" b="1" spc="-1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6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последние</a:t>
            </a:r>
            <a:r>
              <a:rPr sz="1600" b="1" spc="2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24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12</a:t>
            </a:r>
            <a:r>
              <a:rPr sz="1600" b="1" spc="-2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5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мес.) </a:t>
            </a:r>
            <a:r>
              <a:rPr sz="1600" b="1" spc="-450" dirty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endParaRPr lang="ru-RU" sz="1600" b="1" spc="-450" dirty="0">
              <a:solidFill>
                <a:schemeClr val="accent2">
                  <a:lumMod val="50000"/>
                </a:schemeClr>
              </a:solidFill>
              <a:latin typeface="Tahoma"/>
              <a:cs typeface="Tahoma"/>
            </a:endParaRPr>
          </a:p>
          <a:p>
            <a:pPr marL="12700" marR="5080" algn="ctr">
              <a:lnSpc>
                <a:spcPts val="1540"/>
              </a:lnSpc>
              <a:spcBef>
                <a:spcPts val="459"/>
              </a:spcBef>
            </a:pPr>
            <a:r>
              <a:rPr lang="ru-RU" sz="1600" spc="35" dirty="0">
                <a:latin typeface="Tahoma"/>
                <a:cs typeface="Tahoma"/>
              </a:rPr>
              <a:t>П</a:t>
            </a:r>
            <a:r>
              <a:rPr sz="1600" spc="35" dirty="0" err="1">
                <a:latin typeface="Tahoma"/>
                <a:cs typeface="Tahoma"/>
              </a:rPr>
              <a:t>лан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2023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30" dirty="0">
                <a:latin typeface="Tahoma"/>
                <a:cs typeface="Tahoma"/>
              </a:rPr>
              <a:t>г.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25" dirty="0">
                <a:latin typeface="Tahoma"/>
                <a:cs typeface="Tahoma"/>
              </a:rPr>
              <a:t>–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-114" dirty="0">
                <a:latin typeface="Tahoma"/>
                <a:cs typeface="Tahoma"/>
              </a:rPr>
              <a:t>40%,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35" dirty="0">
                <a:latin typeface="Tahoma"/>
                <a:cs typeface="Tahoma"/>
              </a:rPr>
              <a:t>план</a:t>
            </a:r>
            <a:r>
              <a:rPr sz="1600" spc="-10" dirty="0">
                <a:latin typeface="Tahoma"/>
                <a:cs typeface="Tahoma"/>
              </a:rPr>
              <a:t> 2024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30" dirty="0">
                <a:latin typeface="Tahoma"/>
                <a:cs typeface="Tahoma"/>
              </a:rPr>
              <a:t>г.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225" dirty="0">
                <a:latin typeface="Tahoma"/>
                <a:cs typeface="Tahoma"/>
              </a:rPr>
              <a:t>–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-170" dirty="0">
                <a:latin typeface="Tahoma"/>
                <a:cs typeface="Tahoma"/>
              </a:rPr>
              <a:t>45%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6" y="1937475"/>
            <a:ext cx="54006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0" y="2044768"/>
            <a:ext cx="5236807" cy="44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116116" y="-14518"/>
            <a:ext cx="9333778" cy="827318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88908" y="115793"/>
            <a:ext cx="11849100" cy="7568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ПЛАНОВЫХ ЗНАЧЕНИЙ ПОКАЗАТЕЛЕЙ ФЕДЕРАЛЬНОГО ПРОЕКТА «ЦИФРОВАЯ ОБРАЗОВАТЕЛЬНАЯ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4018560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0"/>
            <a:ext cx="12203162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4928760" y="4009004"/>
            <a:ext cx="6228400" cy="91469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-46708" y="5331"/>
            <a:ext cx="6228400" cy="733224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420914" y="-22464"/>
            <a:ext cx="10790652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И ОСНАЩЕНИЕ СПОРТИВНЫХ ПЛОЩАДОК В 2023 ГОДУ</a:t>
            </a:r>
          </a:p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 ПРОГРАММА  «СПОРТИВНОЕ ПРИКАМЬЕ»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081451"/>
            <a:ext cx="4127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спортивны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зал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спортивны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площад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" y="2103301"/>
            <a:ext cx="2982367" cy="2236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2"/>
          <a:stretch>
            <a:fillRect/>
          </a:stretch>
        </p:blipFill>
        <p:spPr>
          <a:xfrm>
            <a:off x="1106326" y="4453270"/>
            <a:ext cx="2605111" cy="240473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5030825" y="3955457"/>
            <a:ext cx="49538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</a:t>
            </a: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образования естественно-научной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технологической  направленности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РОСТА» </a:t>
            </a:r>
            <a:endParaRPr lang="ru-RU" sz="1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"/>
          <a:stretch>
            <a:fillRect/>
          </a:stretch>
        </p:blipFill>
        <p:spPr>
          <a:xfrm>
            <a:off x="8115176" y="4941377"/>
            <a:ext cx="2840039" cy="18460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lum bright="20000"/>
          </a:blip>
          <a:srcRect t="5399"/>
          <a:stretch>
            <a:fillRect/>
          </a:stretch>
        </p:blipFill>
        <p:spPr>
          <a:xfrm>
            <a:off x="5220694" y="4975894"/>
            <a:ext cx="2621633" cy="1869406"/>
          </a:xfrm>
          <a:prstGeom prst="rect">
            <a:avLst/>
          </a:prstGeom>
        </p:spPr>
      </p:pic>
      <p:grpSp>
        <p:nvGrpSpPr>
          <p:cNvPr id="7" name="Группа 21">
            <a:extLst>
              <a:ext uri="{FF2B5EF4-FFF2-40B4-BE49-F238E27FC236}">
                <a16:creationId xmlns:a16="http://schemas.microsoft.com/office/drawing/2014/main" id="{2EE24BAD-DD46-428A-ABDA-1CB8276B7464}"/>
              </a:ext>
            </a:extLst>
          </p:cNvPr>
          <p:cNvGrpSpPr/>
          <p:nvPr/>
        </p:nvGrpSpPr>
        <p:grpSpPr>
          <a:xfrm>
            <a:off x="9506355" y="4009004"/>
            <a:ext cx="2222600" cy="809189"/>
            <a:chOff x="593790" y="2590509"/>
            <a:chExt cx="2161402" cy="470265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E71B8C2-5D0B-40E6-9E7B-E7867E3599A2}"/>
                </a:ext>
              </a:extLst>
            </p:cNvPr>
            <p:cNvSpPr/>
            <p:nvPr/>
          </p:nvSpPr>
          <p:spPr>
            <a:xfrm>
              <a:off x="1406291" y="2647741"/>
              <a:ext cx="1348901" cy="339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4,7</a:t>
              </a:r>
              <a:r>
                <a:rPr lang="ru-RU" sz="16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рублей</a:t>
              </a:r>
              <a:r>
                <a:rPr lang="ru-RU" sz="1600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dirty="0">
                <a:solidFill>
                  <a:srgbClr val="3E2A16"/>
                </a:solidFill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FE990E5-42C8-4BFC-8230-9C5F9B94E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44"/>
            <a:stretch/>
          </p:blipFill>
          <p:spPr>
            <a:xfrm>
              <a:off x="593790" y="2590509"/>
              <a:ext cx="825371" cy="470265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0"/>
          <a:stretch>
            <a:fillRect/>
          </a:stretch>
        </p:blipFill>
        <p:spPr>
          <a:xfrm>
            <a:off x="5317854" y="2269065"/>
            <a:ext cx="2539484" cy="155786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4112577" y="1321144"/>
            <a:ext cx="3525287" cy="526171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4331956" y="1396525"/>
            <a:ext cx="3815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 «Школьный двор»</a:t>
            </a:r>
          </a:p>
        </p:txBody>
      </p:sp>
      <p:grpSp>
        <p:nvGrpSpPr>
          <p:cNvPr id="30" name="Группа 11">
            <a:extLst>
              <a:ext uri="{FF2B5EF4-FFF2-40B4-BE49-F238E27FC236}">
                <a16:creationId xmlns:a16="http://schemas.microsoft.com/office/drawing/2014/main" id="{2EE24BAD-DD46-428A-ABDA-1CB8276B7464}"/>
              </a:ext>
            </a:extLst>
          </p:cNvPr>
          <p:cNvGrpSpPr/>
          <p:nvPr/>
        </p:nvGrpSpPr>
        <p:grpSpPr>
          <a:xfrm>
            <a:off x="4174951" y="2250338"/>
            <a:ext cx="1469708" cy="1424848"/>
            <a:chOff x="-223178" y="2854477"/>
            <a:chExt cx="1801892" cy="949202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E71B8C2-5D0B-40E6-9E7B-E7867E3599A2}"/>
                </a:ext>
              </a:extLst>
            </p:cNvPr>
            <p:cNvSpPr/>
            <p:nvPr/>
          </p:nvSpPr>
          <p:spPr>
            <a:xfrm>
              <a:off x="-223178" y="2854477"/>
              <a:ext cx="1801892" cy="430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12,0</a:t>
              </a:r>
              <a:r>
                <a:rPr lang="ru-RU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рублей</a:t>
              </a:r>
              <a:r>
                <a:rPr lang="ru-RU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3E2A16"/>
                </a:solidFill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FE990E5-42C8-4BFC-8230-9C5F9B94E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44"/>
            <a:stretch/>
          </p:blipFill>
          <p:spPr>
            <a:xfrm>
              <a:off x="-33627" y="3241382"/>
              <a:ext cx="987129" cy="562297"/>
            </a:xfrm>
            <a:prstGeom prst="rect">
              <a:avLst/>
            </a:prstGeom>
          </p:spPr>
        </p:pic>
      </p:grpSp>
      <p:grpSp>
        <p:nvGrpSpPr>
          <p:cNvPr id="2" name="Группа 8">
            <a:extLst>
              <a:ext uri="{FF2B5EF4-FFF2-40B4-BE49-F238E27FC236}">
                <a16:creationId xmlns:a16="http://schemas.microsoft.com/office/drawing/2014/main" id="{2EE24BAD-DD46-428A-ABDA-1CB8276B7464}"/>
              </a:ext>
            </a:extLst>
          </p:cNvPr>
          <p:cNvGrpSpPr/>
          <p:nvPr/>
        </p:nvGrpSpPr>
        <p:grpSpPr>
          <a:xfrm>
            <a:off x="2222622" y="1666546"/>
            <a:ext cx="2020977" cy="788776"/>
            <a:chOff x="219068" y="2576591"/>
            <a:chExt cx="2707610" cy="69556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E71B8C2-5D0B-40E6-9E7B-E7867E3599A2}"/>
                </a:ext>
              </a:extLst>
            </p:cNvPr>
            <p:cNvSpPr/>
            <p:nvPr/>
          </p:nvSpPr>
          <p:spPr>
            <a:xfrm>
              <a:off x="1124788" y="2640501"/>
              <a:ext cx="1801890" cy="569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24,1</a:t>
              </a:r>
              <a:r>
                <a:rPr lang="ru-RU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рублей</a:t>
              </a:r>
              <a:r>
                <a:rPr lang="ru-RU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3E2A16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FE990E5-42C8-4BFC-8230-9C5F9B94E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44"/>
            <a:stretch/>
          </p:blipFill>
          <p:spPr>
            <a:xfrm>
              <a:off x="219068" y="2576591"/>
              <a:ext cx="1050831" cy="695567"/>
            </a:xfrm>
            <a:prstGeom prst="rect">
              <a:avLst/>
            </a:prstGeom>
          </p:spPr>
        </p:pic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6350676" y="819545"/>
            <a:ext cx="5731950" cy="400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ШКОЛЬНЫХ ДВОРОВ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122" y="3970989"/>
            <a:ext cx="5733181" cy="40842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275543" y="1907902"/>
            <a:ext cx="164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Школа № 18 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 flipH="1">
            <a:off x="9234424" y="1176281"/>
            <a:ext cx="2904821" cy="793196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2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9306464" y="1272315"/>
            <a:ext cx="2832781" cy="66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</a:t>
            </a:r>
            <a:r>
              <a:rPr lang="ru-RU" b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бюджетирование</a:t>
            </a:r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11">
            <a:extLst>
              <a:ext uri="{FF2B5EF4-FFF2-40B4-BE49-F238E27FC236}">
                <a16:creationId xmlns:a16="http://schemas.microsoft.com/office/drawing/2014/main" id="{2EE24BAD-DD46-428A-ABDA-1CB8276B7464}"/>
              </a:ext>
            </a:extLst>
          </p:cNvPr>
          <p:cNvGrpSpPr/>
          <p:nvPr/>
        </p:nvGrpSpPr>
        <p:grpSpPr>
          <a:xfrm>
            <a:off x="10593256" y="2420316"/>
            <a:ext cx="1598744" cy="1096601"/>
            <a:chOff x="28249" y="2784188"/>
            <a:chExt cx="1960092" cy="730532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DE71B8C2-5D0B-40E6-9E7B-E7867E3599A2}"/>
                </a:ext>
              </a:extLst>
            </p:cNvPr>
            <p:cNvSpPr/>
            <p:nvPr/>
          </p:nvSpPr>
          <p:spPr>
            <a:xfrm>
              <a:off x="234869" y="2784188"/>
              <a:ext cx="1753472" cy="43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</a:t>
              </a:r>
              <a:r>
                <a:rPr lang="ru-RU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рублей</a:t>
              </a:r>
              <a:r>
                <a:rPr lang="ru-RU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3E2A16"/>
                </a:solidFill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FE990E5-42C8-4BFC-8230-9C5F9B94E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44"/>
            <a:stretch/>
          </p:blipFill>
          <p:spPr>
            <a:xfrm>
              <a:off x="28249" y="3012230"/>
              <a:ext cx="882136" cy="502490"/>
            </a:xfrm>
            <a:prstGeom prst="rect">
              <a:avLst/>
            </a:prstGeom>
          </p:spPr>
        </p:pic>
      </p:grpSp>
      <p:sp>
        <p:nvSpPr>
          <p:cNvPr id="42" name="Прямоугольник 41"/>
          <p:cNvSpPr/>
          <p:nvPr/>
        </p:nvSpPr>
        <p:spPr>
          <a:xfrm>
            <a:off x="10418435" y="2077888"/>
            <a:ext cx="164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Школа № 10 </a:t>
            </a:r>
            <a:endParaRPr lang="ru-RU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826" y="2098002"/>
            <a:ext cx="1448954" cy="18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F058DB-BE51-4D4A-908C-F8B89515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-13852"/>
            <a:ext cx="12203162" cy="6858000"/>
          </a:xfrm>
          <a:prstGeom prst="rect">
            <a:avLst/>
          </a:prstGeom>
        </p:spPr>
      </p:pic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-11162" y="388362"/>
            <a:ext cx="1220316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181"/>
              </a:buClr>
              <a:buSzPts val="2400"/>
              <a:buNone/>
            </a:pPr>
            <a:r>
              <a:rPr lang="ru-RU" sz="3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ОСНОВНЫЕ ХАРАКТЕРИСТИКИ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181"/>
              </a:buClr>
              <a:buSzPts val="2400"/>
              <a:buNone/>
            </a:pPr>
            <a:r>
              <a:rPr lang="ru-RU" sz="3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СИСТЕМЫ ОБРАЗОВАНИЯ ОКРУГА </a:t>
            </a:r>
            <a:endParaRPr sz="32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7121219" y="4407237"/>
            <a:ext cx="5345101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469076" y="2801074"/>
            <a:ext cx="5345101" cy="6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1472245" y="1542179"/>
            <a:ext cx="5345101" cy="58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486493D-5737-4644-8418-DF5466CC522C}"/>
              </a:ext>
            </a:extLst>
          </p:cNvPr>
          <p:cNvGrpSpPr/>
          <p:nvPr/>
        </p:nvGrpSpPr>
        <p:grpSpPr>
          <a:xfrm>
            <a:off x="202545" y="1527260"/>
            <a:ext cx="5366096" cy="1077178"/>
            <a:chOff x="187952" y="1315889"/>
            <a:chExt cx="5366096" cy="1077178"/>
          </a:xfrm>
        </p:grpSpPr>
        <p:sp>
          <p:nvSpPr>
            <p:cNvPr id="126" name="Google Shape;126;p2"/>
            <p:cNvSpPr/>
            <p:nvPr/>
          </p:nvSpPr>
          <p:spPr>
            <a:xfrm>
              <a:off x="1391337" y="1315889"/>
              <a:ext cx="4162711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8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5 126</a:t>
              </a:r>
            </a:p>
            <a:p>
              <a:pPr lvl="0"/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Воспитанников организаций</a:t>
              </a:r>
              <a:endParaRPr lang="ru-RU" dirty="0"/>
            </a:p>
            <a:p>
              <a:pPr lvl="0"/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дошкольного образования</a:t>
              </a:r>
              <a:endParaRPr lang="ru-RU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C193327-180B-4381-93D5-3843128A4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51"/>
            <a:stretch/>
          </p:blipFill>
          <p:spPr>
            <a:xfrm>
              <a:off x="187952" y="1357526"/>
              <a:ext cx="1174397" cy="949490"/>
            </a:xfrm>
            <a:prstGeom prst="rect">
              <a:avLst/>
            </a:prstGeom>
          </p:spPr>
        </p:pic>
      </p:grpSp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F87BA94C-B338-46AB-ACFA-6D8449B38867}"/>
              </a:ext>
            </a:extLst>
          </p:cNvPr>
          <p:cNvSpPr/>
          <p:nvPr/>
        </p:nvSpPr>
        <p:spPr>
          <a:xfrm>
            <a:off x="1392876" y="5487242"/>
            <a:ext cx="4042724" cy="105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sz="28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76976C-C771-4BDD-9291-DD3AD8E4851D}"/>
              </a:ext>
            </a:extLst>
          </p:cNvPr>
          <p:cNvGrpSpPr/>
          <p:nvPr/>
        </p:nvGrpSpPr>
        <p:grpSpPr>
          <a:xfrm>
            <a:off x="391590" y="2684954"/>
            <a:ext cx="6318979" cy="3738041"/>
            <a:chOff x="299043" y="2949126"/>
            <a:chExt cx="6318979" cy="3738041"/>
          </a:xfrm>
        </p:grpSpPr>
        <p:sp>
          <p:nvSpPr>
            <p:cNvPr id="122" name="Google Shape;122;p2"/>
            <p:cNvSpPr/>
            <p:nvPr/>
          </p:nvSpPr>
          <p:spPr>
            <a:xfrm>
              <a:off x="2479171" y="5644944"/>
              <a:ext cx="3590543" cy="1041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ru-RU" sz="28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1 723</a:t>
              </a:r>
              <a:br>
                <a:rPr lang="ru-RU" sz="28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Педагогических работника</a:t>
              </a:r>
              <a:endParaRPr lang="ru-RU" dirty="0"/>
            </a:p>
            <a:p>
              <a:pPr lvl="0"/>
              <a:endParaRPr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72921" y="2949126"/>
              <a:ext cx="5345101" cy="1460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ru-RU" sz="2800" b="1" dirty="0">
                  <a:solidFill>
                    <a:srgbClr val="3E2A1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12 607</a:t>
              </a:r>
            </a:p>
            <a:p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Обучающихся общеобразовательных </a:t>
              </a:r>
              <a:b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организаций </a:t>
              </a:r>
              <a:r>
                <a:rPr lang="ru-RU" dirty="0">
                  <a:latin typeface="Arial"/>
                  <a:ea typeface="Arial"/>
                  <a:cs typeface="Arial"/>
                  <a:sym typeface="Arial"/>
                </a:rPr>
                <a:t>из них  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2129 </a:t>
              </a:r>
              <a:r>
                <a:rPr lang="ru-RU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обучающихся с ОВЗ</a:t>
              </a:r>
              <a:r>
                <a:rPr lang="ru-RU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ru-RU" sz="16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5473789-95C4-4985-8552-5D31D420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43" y="3053512"/>
              <a:ext cx="949581" cy="949581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158C2B4-F4A8-4774-A607-7435A568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2284"/>
            <a:stretch/>
          </p:blipFill>
          <p:spPr>
            <a:xfrm>
              <a:off x="1298710" y="5497861"/>
              <a:ext cx="1165524" cy="1189306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B534F0-51DB-4BF0-A633-86A308725F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/>
        </p:blipFill>
        <p:spPr>
          <a:xfrm>
            <a:off x="314996" y="5289103"/>
            <a:ext cx="1249497" cy="1049577"/>
          </a:xfrm>
          <a:prstGeom prst="rect">
            <a:avLst/>
          </a:prstGeom>
        </p:spPr>
      </p:pic>
      <p:sp>
        <p:nvSpPr>
          <p:cNvPr id="41" name="Google Shape;119;p2">
            <a:extLst>
              <a:ext uri="{FF2B5EF4-FFF2-40B4-BE49-F238E27FC236}">
                <a16:creationId xmlns:a16="http://schemas.microsoft.com/office/drawing/2014/main" id="{E7C4FB19-2F98-44AF-9497-69E501AC974C}"/>
              </a:ext>
            </a:extLst>
          </p:cNvPr>
          <p:cNvSpPr/>
          <p:nvPr/>
        </p:nvSpPr>
        <p:spPr>
          <a:xfrm>
            <a:off x="1372395" y="3977389"/>
            <a:ext cx="465034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10 005</a:t>
            </a:r>
            <a:br>
              <a:rPr lang="ru-RU" sz="28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dk1"/>
                </a:solidFill>
                <a:latin typeface="Arial"/>
                <a:cs typeface="Arial"/>
              </a:rPr>
              <a:t>Детей в возрасте от 5 до 18 лет охвачены дополнительным образованием</a:t>
            </a:r>
            <a:endParaRPr lang="ru-RU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445C445-4525-4F86-9A4E-718C8F8F39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7" y="4009874"/>
            <a:ext cx="1044269" cy="10442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5A6961-913F-6CD7-102D-D6F5C1B1D6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69" b="-69"/>
          <a:stretch/>
        </p:blipFill>
        <p:spPr>
          <a:xfrm>
            <a:off x="9114972" y="1966153"/>
            <a:ext cx="3074941" cy="48795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162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B88D62-6248-42EB-A86B-AEB50900B041}"/>
              </a:ext>
            </a:extLst>
          </p:cNvPr>
          <p:cNvSpPr/>
          <p:nvPr/>
        </p:nvSpPr>
        <p:spPr>
          <a:xfrm>
            <a:off x="-3733" y="-3877"/>
            <a:ext cx="8980039" cy="772186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0F977B-8929-4A12-917F-46D3CAB56E02}"/>
              </a:ext>
            </a:extLst>
          </p:cNvPr>
          <p:cNvSpPr/>
          <p:nvPr/>
        </p:nvSpPr>
        <p:spPr>
          <a:xfrm>
            <a:off x="233330" y="201775"/>
            <a:ext cx="8185456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ОТКРЫТИЕ НОВЫХ ШКОЛ В 2023 ГОДУ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5D5045FC-821B-DE01-B674-EA727F2910CD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349FA-63E4-8D49-95C4-335BB9720E32}"/>
              </a:ext>
            </a:extLst>
          </p:cNvPr>
          <p:cNvSpPr txBox="1"/>
          <p:nvPr/>
        </p:nvSpPr>
        <p:spPr>
          <a:xfrm>
            <a:off x="4148138" y="992757"/>
            <a:ext cx="215997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1200">
                <a:solidFill>
                  <a:srgbClr val="002060"/>
                </a:solidFill>
                <a:cs typeface="Times New Roman" panose="02020603050405020304" pitchFamily="18" charset="0"/>
              </a:defRPr>
            </a:lvl1pPr>
          </a:lstStyle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с. Филипповка </a:t>
            </a:r>
          </a:p>
          <a:p>
            <a:r>
              <a:rPr lang="ru-RU" sz="1800" b="1" dirty="0">
                <a:solidFill>
                  <a:schemeClr val="tx1"/>
                </a:solidFill>
                <a:latin typeface="Montserrat" panose="00000500000000000000" pitchFamily="2" charset="-52"/>
              </a:rPr>
              <a:t>220</a:t>
            </a:r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 мест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37646-BDE4-1CC5-265F-2F00158D618E}"/>
              </a:ext>
            </a:extLst>
          </p:cNvPr>
          <p:cNvSpPr txBox="1"/>
          <p:nvPr/>
        </p:nvSpPr>
        <p:spPr>
          <a:xfrm>
            <a:off x="7208434" y="5378205"/>
            <a:ext cx="179755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1200">
                <a:solidFill>
                  <a:srgbClr val="002060"/>
                </a:solidFill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г. Кунгур</a:t>
            </a:r>
          </a:p>
          <a:p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825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 мест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6C37A6-6D3E-B865-6DF8-F85CF7839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67" y="4447310"/>
            <a:ext cx="3329568" cy="2334490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6F52756-B43C-4C8E-B1EC-99AA2941BB2E}"/>
              </a:ext>
            </a:extLst>
          </p:cNvPr>
          <p:cNvCxnSpPr>
            <a:cxnSpLocks/>
          </p:cNvCxnSpPr>
          <p:nvPr/>
        </p:nvCxnSpPr>
        <p:spPr>
          <a:xfrm flipV="1">
            <a:off x="7426036" y="4234873"/>
            <a:ext cx="4765964" cy="32327"/>
          </a:xfrm>
          <a:prstGeom prst="line">
            <a:avLst/>
          </a:prstGeom>
          <a:ln w="28575">
            <a:solidFill>
              <a:srgbClr val="A98B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6F52756-B43C-4C8E-B1EC-99AA2941BB2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96000" y="5527963"/>
            <a:ext cx="2604658" cy="55420"/>
          </a:xfrm>
          <a:prstGeom prst="line">
            <a:avLst/>
          </a:prstGeom>
          <a:ln w="28575">
            <a:solidFill>
              <a:srgbClr val="A98B5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AutoShape 10" descr="https://www.onlygfx.com/wp-content/uploads/2019/02/14-rectangle-rubber-stamp-1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7277727" y="4178211"/>
            <a:ext cx="2291674" cy="1272511"/>
            <a:chOff x="5407363" y="3734853"/>
            <a:chExt cx="2291674" cy="1272511"/>
          </a:xfrm>
        </p:grpSpPr>
        <p:pic>
          <p:nvPicPr>
            <p:cNvPr id="10251" name="Picture 11" descr="C:\Users\user\Downloads\14-rectangle-rubber-stamp-1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7363" y="3734853"/>
              <a:ext cx="2291674" cy="1272511"/>
            </a:xfrm>
            <a:prstGeom prst="rect">
              <a:avLst/>
            </a:prstGeom>
            <a:noFill/>
          </p:spPr>
        </p:pic>
        <p:sp>
          <p:nvSpPr>
            <p:cNvPr id="48" name="TextBox 47"/>
            <p:cNvSpPr txBox="1"/>
            <p:nvPr/>
          </p:nvSpPr>
          <p:spPr>
            <a:xfrm rot="20654801">
              <a:off x="5547415" y="4205400"/>
              <a:ext cx="2100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spc="300" dirty="0">
                  <a:solidFill>
                    <a:srgbClr val="FF0000"/>
                  </a:solidFill>
                </a:rPr>
                <a:t>ОЧЕНЬ ЖДЕМ!</a:t>
              </a:r>
            </a:p>
          </p:txBody>
        </p:sp>
      </p:grpSp>
      <p:pic>
        <p:nvPicPr>
          <p:cNvPr id="10253" name="Picture 13" descr="https://sun3-23.userapi.com/impg/3upYnSFdCk-9_nlLRkrhknOk69c8JZmPSau73A/Wy6VMVq17W0.jpg?size=1280x853&amp;quality=95&amp;sign=c3979d720cb0211b1f4336f51390e6f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8889" y="4111336"/>
            <a:ext cx="3285461" cy="2189452"/>
          </a:xfrm>
          <a:prstGeom prst="rect">
            <a:avLst/>
          </a:prstGeom>
          <a:noFill/>
        </p:spPr>
      </p:pic>
      <p:pic>
        <p:nvPicPr>
          <p:cNvPr id="10255" name="Picture 15" descr="https://sun3-24.userapi.com/impg/TeLsuW3MNS_X0euTXvludeFXtbK_fd764pg0SQ/kesMgUTNUGU.jpg?size=1280x853&amp;quality=95&amp;sign=00640fa43c72d7f6744f9ae8865fa81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27137" y="997659"/>
            <a:ext cx="2764863" cy="1842522"/>
          </a:xfrm>
          <a:prstGeom prst="rect">
            <a:avLst/>
          </a:prstGeom>
          <a:noFill/>
        </p:spPr>
      </p:pic>
      <p:pic>
        <p:nvPicPr>
          <p:cNvPr id="10257" name="Picture 17" descr="https://sun3-23.userapi.com/impg/U1AkC7w6Ngtn94z0s0TRWEVizczMaH8AGurP9g/4eklrP-bUM0.jpg?size=1280x853&amp;quality=95&amp;sign=86cd4391da45b6704024b80465e09e59&amp;type=album"/>
          <p:cNvPicPr>
            <a:picLocks noChangeAspect="1" noChangeArrowheads="1"/>
          </p:cNvPicPr>
          <p:nvPr/>
        </p:nvPicPr>
        <p:blipFill>
          <a:blip r:embed="rId8" cstate="print"/>
          <a:srcRect l="10060" r="12441"/>
          <a:stretch>
            <a:fillRect/>
          </a:stretch>
        </p:blipFill>
        <p:spPr bwMode="auto">
          <a:xfrm>
            <a:off x="6872289" y="1376689"/>
            <a:ext cx="2400299" cy="2064002"/>
          </a:xfrm>
          <a:prstGeom prst="rect">
            <a:avLst/>
          </a:prstGeom>
          <a:noFill/>
        </p:spPr>
      </p:pic>
      <p:pic>
        <p:nvPicPr>
          <p:cNvPr id="10261" name="Picture 21" descr="https://downloader.disk.yandex.ru/preview/a82ea7e09f93686307324353c535a840c19078fd240c13c35d159b744a881eed/64ea448b/CNCgkMBCi6y1Pu1jdqYqC9ZvdCeZSTei_thpm0kKX4z5gLWvESoglN99BkWlB6SRjOsoeiAyWe2TY8gxbpokow%3D%3D?uid=0&amp;filename=2023_0824_16215500.jpg&amp;disposition=inline&amp;hash=&amp;limit=0&amp;content_type=image%2Fjpeg&amp;owner_uid=0&amp;tknv=v2&amp;size=1301x59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166" y="4258541"/>
            <a:ext cx="3013363" cy="2008909"/>
          </a:xfrm>
          <a:prstGeom prst="rect">
            <a:avLst/>
          </a:prstGeom>
          <a:noFill/>
        </p:spPr>
      </p:pic>
      <p:pic>
        <p:nvPicPr>
          <p:cNvPr id="10263" name="Picture 23" descr="https://downloader.disk.yandex.ru/preview/f456513055a9672d29da5f7e5f1c15730a6d7fb9e5b6778cea252c15ad004f69/64ea449b/kK7vWR7gZL_quy9w1Kz4PrKAG6bcTRbVoOrwz0DqwKJshUnIROvjFUwcSu3MiwrB-R8fP1NGzleFcQkQWNfHvw%3D%3D?uid=0&amp;filename=2023_0824_16235900.jpg&amp;disposition=inline&amp;hash=&amp;limit=0&amp;content_type=image%2Fjpeg&amp;owner_uid=0&amp;tknv=v2&amp;size=1301x596"/>
          <p:cNvPicPr>
            <a:picLocks noChangeAspect="1" noChangeArrowheads="1"/>
          </p:cNvPicPr>
          <p:nvPr/>
        </p:nvPicPr>
        <p:blipFill>
          <a:blip r:embed="rId10"/>
          <a:srcRect l="23717" t="11476"/>
          <a:stretch>
            <a:fillRect/>
          </a:stretch>
        </p:blipFill>
        <p:spPr bwMode="auto">
          <a:xfrm>
            <a:off x="4076704" y="1773379"/>
            <a:ext cx="2614598" cy="2022764"/>
          </a:xfrm>
          <a:prstGeom prst="rect">
            <a:avLst/>
          </a:prstGeom>
          <a:noFill/>
        </p:spPr>
      </p:pic>
      <p:pic>
        <p:nvPicPr>
          <p:cNvPr id="10265" name="Picture 25" descr="https://downloader.disk.yandex.ru/preview/f7162b7fc8ba6a117a72588476fc5b79fc9d9767ce69af869a252b0f18aa9e72/64ea4514/nIjrnYRCYhIMcqxduY36cXk3QmmvsWO5o2EC4bYsxJWam8WR3IcUD9xbIgrZvdcJ5vgBRIjVb5MnG4vHJXzUwQ%3D%3D?uid=0&amp;filename=2023_0824_16250900.jpg&amp;disposition=inline&amp;hash=&amp;limit=0&amp;content_type=image%2Fjpeg&amp;owner_uid=0&amp;tknv=v2&amp;size=1301x596"/>
          <p:cNvPicPr>
            <a:picLocks noChangeAspect="1" noChangeArrowheads="1"/>
          </p:cNvPicPr>
          <p:nvPr/>
        </p:nvPicPr>
        <p:blipFill>
          <a:blip r:embed="rId11"/>
          <a:srcRect b="14681"/>
          <a:stretch>
            <a:fillRect/>
          </a:stretch>
        </p:blipFill>
        <p:spPr bwMode="auto">
          <a:xfrm>
            <a:off x="177868" y="1695621"/>
            <a:ext cx="3750787" cy="2133435"/>
          </a:xfrm>
          <a:prstGeom prst="rect">
            <a:avLst/>
          </a:prstGeom>
          <a:noFill/>
        </p:spPr>
      </p:pic>
      <p:grpSp>
        <p:nvGrpSpPr>
          <p:cNvPr id="50" name="Группа 49"/>
          <p:cNvGrpSpPr/>
          <p:nvPr/>
        </p:nvGrpSpPr>
        <p:grpSpPr>
          <a:xfrm>
            <a:off x="0" y="700720"/>
            <a:ext cx="2291674" cy="1272511"/>
            <a:chOff x="5407363" y="3734853"/>
            <a:chExt cx="2291674" cy="1272511"/>
          </a:xfrm>
        </p:grpSpPr>
        <p:pic>
          <p:nvPicPr>
            <p:cNvPr id="51" name="Picture 11" descr="C:\Users\user\Downloads\14-rectangle-rubber-stamp-1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7363" y="3734853"/>
              <a:ext cx="2291674" cy="1272511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 rot="20654801">
              <a:off x="5547415" y="4128457"/>
              <a:ext cx="21000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spc="600" dirty="0">
                  <a:solidFill>
                    <a:srgbClr val="FF0000"/>
                  </a:solidFill>
                </a:rPr>
                <a:t>готово!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203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DD62A0-405C-4859-9A2D-2E2629F7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478DFC-A1E4-449B-9A85-6D71FAD63D17}"/>
              </a:ext>
            </a:extLst>
          </p:cNvPr>
          <p:cNvSpPr/>
          <p:nvPr/>
        </p:nvSpPr>
        <p:spPr>
          <a:xfrm>
            <a:off x="584797" y="614767"/>
            <a:ext cx="1114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flipV="1">
            <a:off x="4120472" y="1089650"/>
            <a:ext cx="0" cy="2447300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0" y="652155"/>
            <a:ext cx="3048000" cy="456206"/>
            <a:chOff x="0" y="652155"/>
            <a:chExt cx="3048000" cy="456206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870C2CE-60AE-F14E-BEEA-3ADB1C4ADA4B}"/>
                </a:ext>
              </a:extLst>
            </p:cNvPr>
            <p:cNvSpPr/>
            <p:nvPr/>
          </p:nvSpPr>
          <p:spPr>
            <a:xfrm>
              <a:off x="0" y="705143"/>
              <a:ext cx="3048000" cy="403218"/>
            </a:xfrm>
            <a:prstGeom prst="rect">
              <a:avLst/>
            </a:prstGeom>
            <a:gradFill flip="none" rotWithShape="1">
              <a:gsLst>
                <a:gs pos="100000">
                  <a:srgbClr val="DAC37B">
                    <a:alpha val="0"/>
                  </a:srgbClr>
                </a:gs>
                <a:gs pos="57000">
                  <a:srgbClr val="DAC37B"/>
                </a:gs>
                <a:gs pos="0">
                  <a:srgbClr val="DAC37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8121047-38C2-F948-91D1-260BBF1C1E2A}"/>
                </a:ext>
              </a:extLst>
            </p:cNvPr>
            <p:cNvSpPr/>
            <p:nvPr/>
          </p:nvSpPr>
          <p:spPr>
            <a:xfrm>
              <a:off x="230480" y="652155"/>
              <a:ext cx="28029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2023-2024 учебный год</a:t>
              </a:r>
              <a:endParaRPr lang="ru-RU" dirty="0">
                <a:solidFill>
                  <a:srgbClr val="ED7D31">
                    <a:lumMod val="50000"/>
                  </a:srgbClr>
                </a:solidFill>
              </a:endParaRPr>
            </a:p>
          </p:txBody>
        </p: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1AAD63B-510D-2D46-B0DB-9E38618B3495}"/>
              </a:ext>
            </a:extLst>
          </p:cNvPr>
          <p:cNvCxnSpPr>
            <a:cxnSpLocks/>
          </p:cNvCxnSpPr>
          <p:nvPr/>
        </p:nvCxnSpPr>
        <p:spPr>
          <a:xfrm flipH="1" flipV="1">
            <a:off x="4126223" y="4233591"/>
            <a:ext cx="1" cy="1939126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FD5CF9-EFCF-194D-9724-FCE43E93D090}"/>
              </a:ext>
            </a:extLst>
          </p:cNvPr>
          <p:cNvSpPr txBox="1"/>
          <p:nvPr/>
        </p:nvSpPr>
        <p:spPr>
          <a:xfrm>
            <a:off x="4244587" y="1244014"/>
            <a:ext cx="66197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приведение существующей материально-технической базы образовательных учреждений в соответствие с санитарно-эпидемиологическими требованиями, требованиями антитеррористической безопасности и противопожарными нормам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 ревизию имущественного комплекса и земельных участков образовательных организаций с целью эффективного использования бюджетных средств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участие в реализации мероприятий федеральных, краевых и муниципальных проектов и программ с целью привлечения средств федерального и краевого бюджетов для создания развитой инфраструктуры образовательных организаций 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обновление материально-технической базы образовательных организаций, итогом которой станет создание комфортной, безопасной и современной образовательной среды, которая вдохновляет, мотивирует детей учиться, творить и развивать таланты 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Обеспечить исполнение показателей по формированию Цифровой образовательной среды.</a:t>
            </a:r>
            <a:endParaRPr lang="ru-RU" sz="1600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334962" y="144821"/>
            <a:ext cx="11640542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НАПРАВЛЕНИИ «УСЛОВИЯ»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https://www.sostav.ru/images/news/2015/04/08/Classic_classroom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7" y="4092315"/>
            <a:ext cx="3789674" cy="254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pe54.ru/upload/medialibrary/a00/a00ed056900ca20d410c0cdbbb82cd2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7" y="1280242"/>
            <a:ext cx="3789674" cy="2659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75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2058"/>
            <a:ext cx="1220316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1171" y="6270339"/>
            <a:ext cx="5570884" cy="587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4325"/>
              </a:lnSpc>
              <a:spcBef>
                <a:spcPts val="65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С НОВЫМ УЧЕБНЫМ ГОДОМ!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55" y="320300"/>
            <a:ext cx="7850328" cy="59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64CE8-E094-6645-93F0-6F4F046A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989" b="13684"/>
          <a:stretch/>
        </p:blipFill>
        <p:spPr>
          <a:xfrm>
            <a:off x="-11697" y="1"/>
            <a:ext cx="12203696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324E01-F3E7-3C4D-A5F6-407EBAF72F9C}"/>
              </a:ext>
            </a:extLst>
          </p:cNvPr>
          <p:cNvGrpSpPr/>
          <p:nvPr/>
        </p:nvGrpSpPr>
        <p:grpSpPr>
          <a:xfrm>
            <a:off x="1764409" y="5027753"/>
            <a:ext cx="5559964" cy="671494"/>
            <a:chOff x="334963" y="5740854"/>
            <a:chExt cx="11551854" cy="67149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776414B-0CC0-0944-B84C-D7D36C2EE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" r="6133"/>
            <a:stretch/>
          </p:blipFill>
          <p:spPr>
            <a:xfrm rot="10800000" flipH="1">
              <a:off x="6110890" y="5740854"/>
              <a:ext cx="5775927" cy="671493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822EE39-3BF0-A241-9B4C-CECA542BB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" r="6133"/>
            <a:stretch/>
          </p:blipFill>
          <p:spPr>
            <a:xfrm flipH="1">
              <a:off x="334963" y="5740855"/>
              <a:ext cx="5775927" cy="67149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B714DC-BBA5-7842-B2FD-F7B9CEE1B1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flipH="1">
            <a:off x="2863305" y="3569838"/>
            <a:ext cx="9328693" cy="6714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166CDF-6D9F-DC4A-B1B0-E8149E3C8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-198996" y="3508828"/>
            <a:ext cx="5775927" cy="6714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6966F1-0AA0-4A23-A37C-7C1BCC277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5" y="906411"/>
            <a:ext cx="2757691" cy="25384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31E6311-0818-429A-AB80-94A7E4D46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69" y="943233"/>
            <a:ext cx="2779141" cy="253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0A768D-DDE6-4195-A202-1F4B3428D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36" y="2412421"/>
            <a:ext cx="2821340" cy="253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C91704-3A9E-4CE9-BB42-14E7E23DB2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6766367" y="1680137"/>
            <a:ext cx="1070087" cy="902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71B6BA-828B-4AC2-AB2A-917BF0C01E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23" y="1680137"/>
            <a:ext cx="918075" cy="916895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5B8D04A-B093-45B9-9F29-FDDA5882B198}"/>
              </a:ext>
            </a:extLst>
          </p:cNvPr>
          <p:cNvSpPr/>
          <p:nvPr/>
        </p:nvSpPr>
        <p:spPr>
          <a:xfrm>
            <a:off x="355276" y="3587454"/>
            <a:ext cx="3105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6734CC8-297B-467B-AEA6-97CF91D740A3}"/>
              </a:ext>
            </a:extLst>
          </p:cNvPr>
          <p:cNvSpPr/>
          <p:nvPr/>
        </p:nvSpPr>
        <p:spPr>
          <a:xfrm>
            <a:off x="2893911" y="5064116"/>
            <a:ext cx="353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C728D53-05D2-4EA4-A0E4-F591BCF31A19}"/>
              </a:ext>
            </a:extLst>
          </p:cNvPr>
          <p:cNvSpPr/>
          <p:nvPr/>
        </p:nvSpPr>
        <p:spPr>
          <a:xfrm>
            <a:off x="6043738" y="3597446"/>
            <a:ext cx="2225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166CDF-6D9F-DC4A-B1B0-E8149E3C8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8264409" y="5041467"/>
            <a:ext cx="4326363" cy="671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0918" y="5110436"/>
            <a:ext cx="2219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CA45F-EC04-FEC9-AD9C-D0E5D31F388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45929" y="3300208"/>
            <a:ext cx="722282" cy="7222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EEA6FB-669B-0C3C-A14E-0CFFBDDD6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09" y="2414267"/>
            <a:ext cx="3253819" cy="25361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7E4A72-182E-6D3E-A67D-C2F8FB70F2E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866363" y="3300208"/>
            <a:ext cx="772668" cy="7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1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21DE3-1B7E-8845-8DCA-6CEEBF426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62" y="-812799"/>
            <a:ext cx="13638624" cy="7670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2" y="5301213"/>
            <a:ext cx="13390878" cy="155678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D0FF159-A7AE-4CE3-9FE4-5F09B3BE7AFE}"/>
              </a:ext>
            </a:extLst>
          </p:cNvPr>
          <p:cNvSpPr txBox="1">
            <a:spLocks/>
          </p:cNvSpPr>
          <p:nvPr/>
        </p:nvSpPr>
        <p:spPr>
          <a:xfrm>
            <a:off x="3914723" y="5584308"/>
            <a:ext cx="696330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</a:t>
            </a:r>
            <a:endParaRPr lang="ru-RU" sz="7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1051035" y="2319015"/>
            <a:ext cx="100899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3000" b="1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«ЗАБОТА ОБ УЧИТЕЛЕ  - НЕ ТОЛЬКО В ГОД ПЕДАГОГА И НАСТАВНИКА!»</a:t>
            </a:r>
          </a:p>
          <a:p>
            <a:pPr algn="r">
              <a:spcAft>
                <a:spcPts val="600"/>
              </a:spcAft>
            </a:pPr>
            <a:r>
              <a:rPr lang="ru-RU" sz="30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Р.А. КАССИНА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69C21D-C0A7-181A-397D-572ED3893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7" y="4036448"/>
            <a:ext cx="2757691" cy="2538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AFE98-EB72-6D08-B26F-1618D7ECB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5" y="4810174"/>
            <a:ext cx="918075" cy="9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7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A5F9150C-6813-429E-A917-B2699A1B2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62" y="12606"/>
            <a:ext cx="1220316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6" l="42560" r="98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9"/>
          <a:stretch/>
        </p:blipFill>
        <p:spPr>
          <a:xfrm>
            <a:off x="8419705" y="1948235"/>
            <a:ext cx="3772295" cy="4190412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43FF6BAF-1C3E-1C4A-B49A-368D59260956}"/>
              </a:ext>
            </a:extLst>
          </p:cNvPr>
          <p:cNvSpPr/>
          <p:nvPr/>
        </p:nvSpPr>
        <p:spPr>
          <a:xfrm>
            <a:off x="4102854" y="760415"/>
            <a:ext cx="4249979" cy="379032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113" y="1118547"/>
            <a:ext cx="36433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Независимая оценка квалификации педагогов и руководителей:	     </a:t>
            </a:r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АУП</a:t>
            </a:r>
          </a:p>
          <a:p>
            <a:pPr algn="r"/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воспитатели</a:t>
            </a:r>
          </a:p>
          <a:p>
            <a:pPr algn="r"/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педагоги-психологи</a:t>
            </a:r>
          </a:p>
          <a:p>
            <a:pPr algn="r"/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Слет молодых педагогов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молодого воспитателя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молодого заместителя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молодого учителя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резерв руководителей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методические формирования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Региональное научно-методическое 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Целевое обучение</a:t>
            </a:r>
          </a:p>
          <a:p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Психолого-педагогические классы</a:t>
            </a:r>
            <a:endParaRPr lang="ru-RU" dirty="0"/>
          </a:p>
        </p:txBody>
      </p:sp>
      <p:sp>
        <p:nvSpPr>
          <p:cNvPr id="150" name="TextBox 149"/>
          <p:cNvSpPr txBox="1"/>
          <p:nvPr/>
        </p:nvSpPr>
        <p:spPr>
          <a:xfrm flipH="1">
            <a:off x="7587204" y="1341870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64" name="TextBox 163"/>
          <p:cNvSpPr txBox="1"/>
          <p:nvPr/>
        </p:nvSpPr>
        <p:spPr>
          <a:xfrm flipH="1">
            <a:off x="7587204" y="2690702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65" name="TextBox 164"/>
          <p:cNvSpPr txBox="1"/>
          <p:nvPr/>
        </p:nvSpPr>
        <p:spPr>
          <a:xfrm flipH="1">
            <a:off x="7587204" y="3057307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66" name="TextBox 165"/>
          <p:cNvSpPr txBox="1"/>
          <p:nvPr/>
        </p:nvSpPr>
        <p:spPr>
          <a:xfrm flipH="1">
            <a:off x="7573271" y="4552659"/>
            <a:ext cx="72576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sz="1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 flipH="1">
            <a:off x="7569047" y="3411881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69" name="TextBox 168"/>
          <p:cNvSpPr txBox="1"/>
          <p:nvPr/>
        </p:nvSpPr>
        <p:spPr>
          <a:xfrm flipH="1">
            <a:off x="7558565" y="3760924"/>
            <a:ext cx="1173899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2" b="89990" l="10000" r="91959">
                        <a14:foregroundMark x1="20412" y1="46346" x2="20412" y2="46346"/>
                        <a14:foregroundMark x1="22371" y1="31632" x2="22371" y2="31632"/>
                        <a14:foregroundMark x1="32680" y1="20821" x2="32680" y2="20821"/>
                        <a14:foregroundMark x1="48660" y1="15716" x2="48660" y2="15716"/>
                        <a14:foregroundMark x1="69794" y1="16717" x2="69794" y2="16717"/>
                        <a14:foregroundMark x1="82165" y1="29930" x2="82165" y2="29930"/>
                        <a14:foregroundMark x1="78660" y1="48248" x2="78660" y2="48248"/>
                        <a14:foregroundMark x1="50412" y1="74675" x2="50412" y2="74675"/>
                        <a14:foregroundMark x1="50619" y1="77678" x2="50619" y2="77678"/>
                        <a14:foregroundMark x1="50103" y1="80781" x2="50103" y2="80781"/>
                        <a14:foregroundMark x1="50309" y1="84484" x2="50309" y2="8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4" y="6078677"/>
            <a:ext cx="756700" cy="779323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 flipH="1">
            <a:off x="7580988" y="1603028"/>
            <a:ext cx="134823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</a:p>
        </p:txBody>
      </p:sp>
      <p:sp>
        <p:nvSpPr>
          <p:cNvPr id="172" name="TextBox 171"/>
          <p:cNvSpPr txBox="1"/>
          <p:nvPr/>
        </p:nvSpPr>
        <p:spPr>
          <a:xfrm flipH="1">
            <a:off x="7580459" y="1847526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49800" y="6119336"/>
            <a:ext cx="32620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результатов независимой оценки при прохождении аттестации и назначении на должность </a:t>
            </a:r>
          </a:p>
        </p:txBody>
      </p:sp>
      <p:sp>
        <p:nvSpPr>
          <p:cNvPr id="173" name="TextBox 172"/>
          <p:cNvSpPr txBox="1"/>
          <p:nvPr/>
        </p:nvSpPr>
        <p:spPr>
          <a:xfrm flipH="1">
            <a:off x="7569047" y="2081724"/>
            <a:ext cx="115293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174" name="TextBox 173"/>
          <p:cNvSpPr txBox="1"/>
          <p:nvPr/>
        </p:nvSpPr>
        <p:spPr>
          <a:xfrm flipH="1">
            <a:off x="7587204" y="4149364"/>
            <a:ext cx="1065137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1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</a:p>
        </p:txBody>
      </p:sp>
      <p:pic>
        <p:nvPicPr>
          <p:cNvPr id="175" name="object 16"/>
          <p:cNvPicPr/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03408" y="741557"/>
            <a:ext cx="1688592" cy="896112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EF736FE0-4599-4AAB-887E-D23B2E4182E9}"/>
              </a:ext>
            </a:extLst>
          </p:cNvPr>
          <p:cNvGrpSpPr/>
          <p:nvPr/>
        </p:nvGrpSpPr>
        <p:grpSpPr>
          <a:xfrm>
            <a:off x="31293" y="-12830"/>
            <a:ext cx="3732987" cy="2231208"/>
            <a:chOff x="292172" y="-996620"/>
            <a:chExt cx="3801013" cy="3139300"/>
          </a:xfrm>
        </p:grpSpPr>
        <p:graphicFrame>
          <p:nvGraphicFramePr>
            <p:cNvPr id="177" name="Диаграмма 176">
              <a:extLst>
                <a:ext uri="{FF2B5EF4-FFF2-40B4-BE49-F238E27FC236}">
                  <a16:creationId xmlns:a16="http://schemas.microsoft.com/office/drawing/2014/main" id="{F035F4EE-3117-4433-9CDA-DFA61C134A5F}"/>
                </a:ext>
              </a:extLst>
            </p:cNvPr>
            <p:cNvGraphicFramePr/>
            <p:nvPr/>
          </p:nvGraphicFramePr>
          <p:xfrm>
            <a:off x="292172" y="-996620"/>
            <a:ext cx="3801013" cy="3139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C307C25-FFA5-4F15-8CF3-FFD40D6EB7EF}"/>
                </a:ext>
              </a:extLst>
            </p:cNvPr>
            <p:cNvSpPr/>
            <p:nvPr/>
          </p:nvSpPr>
          <p:spPr>
            <a:xfrm>
              <a:off x="1732822" y="320200"/>
              <a:ext cx="2090105" cy="445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Квалификация</a:t>
              </a: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D722E751-9173-43E9-9BA2-B95FB4EC5CF0}"/>
              </a:ext>
            </a:extLst>
          </p:cNvPr>
          <p:cNvGrpSpPr/>
          <p:nvPr/>
        </p:nvGrpSpPr>
        <p:grpSpPr>
          <a:xfrm>
            <a:off x="21856" y="2048024"/>
            <a:ext cx="3656787" cy="2429026"/>
            <a:chOff x="258568" y="1059866"/>
            <a:chExt cx="4398617" cy="3139200"/>
          </a:xfrm>
        </p:grpSpPr>
        <p:graphicFrame>
          <p:nvGraphicFramePr>
            <p:cNvPr id="180" name="Диаграмма 179">
              <a:extLst>
                <a:ext uri="{FF2B5EF4-FFF2-40B4-BE49-F238E27FC236}">
                  <a16:creationId xmlns:a16="http://schemas.microsoft.com/office/drawing/2014/main" id="{B0DB18FD-2D0A-4A94-B8B0-775CE84203D0}"/>
                </a:ext>
              </a:extLst>
            </p:cNvPr>
            <p:cNvGraphicFramePr/>
            <p:nvPr/>
          </p:nvGraphicFramePr>
          <p:xfrm>
            <a:off x="258568" y="1059866"/>
            <a:ext cx="4398617" cy="313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8011009F-0A64-45CC-A11A-220D60512086}"/>
                </a:ext>
              </a:extLst>
            </p:cNvPr>
            <p:cNvSpPr/>
            <p:nvPr/>
          </p:nvSpPr>
          <p:spPr>
            <a:xfrm>
              <a:off x="2266237" y="2295126"/>
              <a:ext cx="1850920" cy="619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4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Возраст</a:t>
              </a:r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B829654F-396B-4B66-83D1-9FBC1ED9F8F7}"/>
              </a:ext>
            </a:extLst>
          </p:cNvPr>
          <p:cNvGrpSpPr/>
          <p:nvPr/>
        </p:nvGrpSpPr>
        <p:grpSpPr>
          <a:xfrm>
            <a:off x="3593" y="3865535"/>
            <a:ext cx="4509379" cy="2992465"/>
            <a:chOff x="-893641" y="3507583"/>
            <a:chExt cx="5237518" cy="4802312"/>
          </a:xfrm>
        </p:grpSpPr>
        <p:graphicFrame>
          <p:nvGraphicFramePr>
            <p:cNvPr id="183" name="Диаграмма 182">
              <a:extLst>
                <a:ext uri="{FF2B5EF4-FFF2-40B4-BE49-F238E27FC236}">
                  <a16:creationId xmlns:a16="http://schemas.microsoft.com/office/drawing/2014/main" id="{D01CA08E-9520-4FB6-87F3-5CADE6F2DAB1}"/>
                </a:ext>
              </a:extLst>
            </p:cNvPr>
            <p:cNvGraphicFramePr/>
            <p:nvPr/>
          </p:nvGraphicFramePr>
          <p:xfrm>
            <a:off x="-893641" y="3507583"/>
            <a:ext cx="5237518" cy="4802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103D38AE-C033-4091-A7FA-DA18191199E6}"/>
                </a:ext>
              </a:extLst>
            </p:cNvPr>
            <p:cNvSpPr/>
            <p:nvPr/>
          </p:nvSpPr>
          <p:spPr>
            <a:xfrm>
              <a:off x="1023894" y="5786329"/>
              <a:ext cx="1850920" cy="743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4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Стаж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>
            <a:off x="2937164" y="-1"/>
            <a:ext cx="9254836" cy="70713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52BCF785-86B9-4A81-AAC1-489C9C2E84CA}"/>
              </a:ext>
            </a:extLst>
          </p:cNvPr>
          <p:cNvSpPr txBox="1">
            <a:spLocks/>
          </p:cNvSpPr>
          <p:nvPr/>
        </p:nvSpPr>
        <p:spPr>
          <a:xfrm>
            <a:off x="1356360" y="165432"/>
            <a:ext cx="10835640" cy="4017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val="211106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FBFF0E4-0D03-433E-B35D-41FB7591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03162" cy="6858000"/>
          </a:xfrm>
          <a:prstGeom prst="rect">
            <a:avLst/>
          </a:prstGeom>
        </p:spPr>
      </p:pic>
      <p:pic>
        <p:nvPicPr>
          <p:cNvPr id="4" name="object 16"/>
          <p:cNvPicPr/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63334" y="62686"/>
            <a:ext cx="1688592" cy="896112"/>
          </a:xfrm>
          <a:prstGeom prst="rect">
            <a:avLst/>
          </a:prstGeom>
        </p:spPr>
      </p:pic>
      <p:sp>
        <p:nvSpPr>
          <p:cNvPr id="7" name="object 19"/>
          <p:cNvSpPr txBox="1"/>
          <p:nvPr/>
        </p:nvSpPr>
        <p:spPr>
          <a:xfrm>
            <a:off x="1803462" y="654579"/>
            <a:ext cx="3345055" cy="1070806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</a:t>
            </a:r>
          </a:p>
          <a:p>
            <a:pPr marL="12700" marR="5080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«Учитель года России»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2415">
              <a:spcBef>
                <a:spcPts val="15"/>
              </a:spcBef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этап </a:t>
            </a:r>
            <a:r>
              <a:rPr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r>
              <a:rPr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 </a:t>
            </a:r>
            <a:r>
              <a:rPr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</a:t>
            </a:r>
          </a:p>
          <a:p>
            <a:pPr marL="12700" marR="272415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Черных Т.А. – финалистка конкурса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3"/>
          <p:cNvSpPr txBox="1"/>
          <p:nvPr/>
        </p:nvSpPr>
        <p:spPr>
          <a:xfrm>
            <a:off x="1803462" y="1940080"/>
            <a:ext cx="3345055" cy="93871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219"/>
              </a:spcBef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Премии лучшим учителям</a:t>
            </a:r>
            <a:endParaRPr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680"/>
              </a:lnSpc>
              <a:spcBef>
                <a:spcPts val="120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уровень </a:t>
            </a:r>
          </a:p>
          <a:p>
            <a:pPr marL="12700">
              <a:lnSpc>
                <a:spcPts val="1680"/>
              </a:lnSpc>
              <a:spcBef>
                <a:spcPts val="120"/>
              </a:spcBef>
            </a:pP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Красилич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С.С., Малкова Т.Б. </a:t>
            </a:r>
          </a:p>
          <a:p>
            <a:pPr marL="12700">
              <a:lnSpc>
                <a:spcPts val="1680"/>
              </a:lnSpc>
              <a:spcBef>
                <a:spcPts val="120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уровень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Кобелева М.М. </a:t>
            </a:r>
          </a:p>
        </p:txBody>
      </p:sp>
      <p:pic>
        <p:nvPicPr>
          <p:cNvPr id="13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843" y="1976095"/>
            <a:ext cx="1576336" cy="1104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22" y="1484629"/>
            <a:ext cx="209816" cy="1997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3" y="752808"/>
            <a:ext cx="1576336" cy="1051096"/>
          </a:xfrm>
          <a:prstGeom prst="rect">
            <a:avLst/>
          </a:prstGeom>
        </p:spPr>
      </p:pic>
      <p:sp>
        <p:nvSpPr>
          <p:cNvPr id="18" name="object 19"/>
          <p:cNvSpPr txBox="1"/>
          <p:nvPr/>
        </p:nvSpPr>
        <p:spPr>
          <a:xfrm>
            <a:off x="171962" y="4468227"/>
            <a:ext cx="3442335" cy="12862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раевой форум </a:t>
            </a:r>
          </a:p>
          <a:p>
            <a:pPr algn="ctr"/>
            <a:r>
              <a:rPr lang="ru-RU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"Наставничество как искусство взаимодействия в развитии субъектов образовательных отношений"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2415" algn="ctr">
              <a:spcBef>
                <a:spcPts val="15"/>
              </a:spcBef>
            </a:pPr>
            <a:r>
              <a:rPr lang="ru-RU" sz="1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Чернышов Н.И., Шахова И.Д. представили свой опыт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/>
          <a:stretch/>
        </p:blipFill>
        <p:spPr>
          <a:xfrm flipH="1">
            <a:off x="111952" y="3207744"/>
            <a:ext cx="1600038" cy="1188068"/>
          </a:xfrm>
          <a:prstGeom prst="rect">
            <a:avLst/>
          </a:prstGeom>
        </p:spPr>
      </p:pic>
      <p:sp>
        <p:nvSpPr>
          <p:cNvPr id="21" name="object 19"/>
          <p:cNvSpPr txBox="1"/>
          <p:nvPr/>
        </p:nvSpPr>
        <p:spPr>
          <a:xfrm>
            <a:off x="9058581" y="4395812"/>
            <a:ext cx="3031551" cy="113236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/>
            <a:r>
              <a:rPr lang="ru-RU" sz="1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Профсоюзные мероприятия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спорта </a:t>
            </a: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слет </a:t>
            </a: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Смотр-конкурс творчества педагогических коллективов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r="7811"/>
          <a:stretch/>
        </p:blipFill>
        <p:spPr>
          <a:xfrm>
            <a:off x="8908043" y="3275440"/>
            <a:ext cx="1531620" cy="1184678"/>
          </a:xfrm>
          <a:prstGeom prst="rect">
            <a:avLst/>
          </a:prstGeom>
        </p:spPr>
      </p:pic>
      <p:sp>
        <p:nvSpPr>
          <p:cNvPr id="25" name="object 19"/>
          <p:cNvSpPr txBox="1"/>
          <p:nvPr/>
        </p:nvSpPr>
        <p:spPr>
          <a:xfrm>
            <a:off x="6938577" y="2279085"/>
            <a:ext cx="3260119" cy="70147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для муниципальных управленческих команд</a:t>
            </a:r>
            <a:endParaRPr lang="ru-RU" sz="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/>
          <a:stretch/>
        </p:blipFill>
        <p:spPr>
          <a:xfrm>
            <a:off x="5148517" y="794752"/>
            <a:ext cx="1676400" cy="104835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55" y="1086027"/>
            <a:ext cx="1801925" cy="1102677"/>
          </a:xfrm>
          <a:prstGeom prst="rect">
            <a:avLst/>
          </a:prstGeom>
        </p:spPr>
      </p:pic>
      <p:sp>
        <p:nvSpPr>
          <p:cNvPr id="33" name="object 19"/>
          <p:cNvSpPr txBox="1"/>
          <p:nvPr/>
        </p:nvSpPr>
        <p:spPr>
          <a:xfrm>
            <a:off x="6972109" y="855504"/>
            <a:ext cx="3259096" cy="1255472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форум «Все в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 Всероссийского конкурса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«Флагманы образования. Муниципалитет»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57" y="2006805"/>
            <a:ext cx="1676400" cy="1117164"/>
          </a:xfrm>
          <a:prstGeom prst="rect">
            <a:avLst/>
          </a:prstGeom>
        </p:spPr>
      </p:pic>
      <p:sp>
        <p:nvSpPr>
          <p:cNvPr id="35" name="object 19"/>
          <p:cNvSpPr txBox="1"/>
          <p:nvPr/>
        </p:nvSpPr>
        <p:spPr>
          <a:xfrm>
            <a:off x="3482138" y="5665943"/>
            <a:ext cx="5631257" cy="110158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М</a:t>
            </a:r>
            <a:r>
              <a:rPr lang="ru-RU" sz="1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ероприятия советников директоров по воспитанию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Всероссийский форум "Новая философия воспитания»</a:t>
            </a: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(участник </a:t>
            </a: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Патласова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М.В.)</a:t>
            </a: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первой Пермской педагогической «Точки кипения»</a:t>
            </a:r>
          </a:p>
          <a:p>
            <a:pPr marL="12700" marR="272415" algn="ctr">
              <a:spcBef>
                <a:spcPts val="15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форум «Навигаторы детства»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38" y="4513288"/>
            <a:ext cx="1580445" cy="118533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r="2685"/>
          <a:stretch/>
        </p:blipFill>
        <p:spPr>
          <a:xfrm>
            <a:off x="7042701" y="4527644"/>
            <a:ext cx="1748402" cy="118653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17" y="4509238"/>
            <a:ext cx="1808250" cy="118533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5" y="5415339"/>
            <a:ext cx="209816" cy="1997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30" y="3211429"/>
            <a:ext cx="1601841" cy="12013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4"/>
          <a:stretch/>
        </p:blipFill>
        <p:spPr>
          <a:xfrm>
            <a:off x="10554281" y="3290579"/>
            <a:ext cx="1535851" cy="115085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6" y="2232920"/>
            <a:ext cx="1764210" cy="979623"/>
          </a:xfrm>
          <a:prstGeom prst="rect">
            <a:avLst/>
          </a:prstGeom>
        </p:spPr>
      </p:pic>
      <p:sp>
        <p:nvSpPr>
          <p:cNvPr id="47" name="object 19"/>
          <p:cNvSpPr txBox="1"/>
          <p:nvPr/>
        </p:nvSpPr>
        <p:spPr>
          <a:xfrm>
            <a:off x="6197996" y="3218242"/>
            <a:ext cx="2696622" cy="97847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ts val="1200"/>
              </a:lnSpc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</a:t>
            </a:r>
          </a:p>
          <a:p>
            <a:pPr marL="12700" marR="5080">
              <a:lnSpc>
                <a:spcPts val="1200"/>
              </a:lnSpc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этнофест </a:t>
            </a:r>
          </a:p>
          <a:p>
            <a:pPr marL="12700" marR="5080">
              <a:lnSpc>
                <a:spcPts val="12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берегах Камы»</a:t>
            </a:r>
          </a:p>
          <a:p>
            <a:pPr marL="12700" marR="5080">
              <a:lnSpc>
                <a:spcPts val="1200"/>
              </a:lnSpc>
            </a:pP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Истарова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И.В., </a:t>
            </a:r>
          </a:p>
          <a:p>
            <a:pPr marL="12700" marR="5080">
              <a:lnSpc>
                <a:spcPts val="1200"/>
              </a:lnSpc>
            </a:pP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Хитрякова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И.А, </a:t>
            </a: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Хохлявина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Г.В., </a:t>
            </a:r>
          </a:p>
          <a:p>
            <a:pPr marL="12700" marR="5080">
              <a:lnSpc>
                <a:spcPts val="1200"/>
              </a:lnSpc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Черных  Т.А., </a:t>
            </a:r>
            <a:r>
              <a:rPr lang="ru-RU" sz="12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Шавалиева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З.А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234576"/>
            <a:ext cx="1754532" cy="112683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505843" y="5643387"/>
            <a:ext cx="242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#ГодПедагогаИНаставника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#ГодПедагога</a:t>
            </a:r>
            <a:b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#ГодНаставника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#ГодПедагогаНаставника</a:t>
            </a:r>
            <a:b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#ГПН_2023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2BCF785-86B9-4A81-AAC1-489C9C2E84CA}"/>
              </a:ext>
            </a:extLst>
          </p:cNvPr>
          <p:cNvSpPr txBox="1">
            <a:spLocks/>
          </p:cNvSpPr>
          <p:nvPr/>
        </p:nvSpPr>
        <p:spPr>
          <a:xfrm>
            <a:off x="0" y="71440"/>
            <a:ext cx="10412124" cy="6970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5950" indent="0" algn="ctr">
              <a:buNone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ГОДА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96" y="2230773"/>
            <a:ext cx="209816" cy="1997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96" y="3679563"/>
            <a:ext cx="209816" cy="1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4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DD62A0-405C-4859-9A2D-2E2629F7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478DFC-A1E4-449B-9A85-6D71FAD63D17}"/>
              </a:ext>
            </a:extLst>
          </p:cNvPr>
          <p:cNvSpPr/>
          <p:nvPr/>
        </p:nvSpPr>
        <p:spPr>
          <a:xfrm>
            <a:off x="584797" y="614767"/>
            <a:ext cx="1114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5413687-FCF6-BB42-9740-30314F36C7ED}"/>
              </a:ext>
            </a:extLst>
          </p:cNvPr>
          <p:cNvCxnSpPr>
            <a:cxnSpLocks/>
          </p:cNvCxnSpPr>
          <p:nvPr/>
        </p:nvCxnSpPr>
        <p:spPr>
          <a:xfrm flipV="1">
            <a:off x="4120472" y="1089650"/>
            <a:ext cx="0" cy="2447300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70C2CE-60AE-F14E-BEEA-3ADB1C4ADA4B}"/>
              </a:ext>
            </a:extLst>
          </p:cNvPr>
          <p:cNvSpPr/>
          <p:nvPr/>
        </p:nvSpPr>
        <p:spPr>
          <a:xfrm>
            <a:off x="0" y="705143"/>
            <a:ext cx="3048000" cy="403218"/>
          </a:xfrm>
          <a:prstGeom prst="rect">
            <a:avLst/>
          </a:prstGeom>
          <a:gradFill flip="none" rotWithShape="1">
            <a:gsLst>
              <a:gs pos="100000">
                <a:srgbClr val="DAC37B">
                  <a:alpha val="0"/>
                </a:srgbClr>
              </a:gs>
              <a:gs pos="57000">
                <a:srgbClr val="DAC37B"/>
              </a:gs>
              <a:gs pos="0">
                <a:srgbClr val="DAC37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121047-38C2-F948-91D1-260BBF1C1E2A}"/>
              </a:ext>
            </a:extLst>
          </p:cNvPr>
          <p:cNvSpPr/>
          <p:nvPr/>
        </p:nvSpPr>
        <p:spPr>
          <a:xfrm>
            <a:off x="230480" y="652155"/>
            <a:ext cx="2802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2023-2024 учебный год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1AAD63B-510D-2D46-B0DB-9E38618B3495}"/>
              </a:ext>
            </a:extLst>
          </p:cNvPr>
          <p:cNvCxnSpPr>
            <a:cxnSpLocks/>
          </p:cNvCxnSpPr>
          <p:nvPr/>
        </p:nvCxnSpPr>
        <p:spPr>
          <a:xfrm flipH="1" flipV="1">
            <a:off x="4126223" y="4233591"/>
            <a:ext cx="1" cy="1939126"/>
          </a:xfrm>
          <a:prstGeom prst="line">
            <a:avLst/>
          </a:prstGeom>
          <a:ln w="19050">
            <a:solidFill>
              <a:srgbClr val="DAC37B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FD5CF9-EFCF-194D-9724-FCE43E93D090}"/>
              </a:ext>
            </a:extLst>
          </p:cNvPr>
          <p:cNvSpPr txBox="1"/>
          <p:nvPr/>
        </p:nvSpPr>
        <p:spPr>
          <a:xfrm>
            <a:off x="4260084" y="1558527"/>
            <a:ext cx="679712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 ревизию нормативных актов по стимулированию педагогов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(учесть всё новое).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снижение бюрократической нагрузки на педагогов.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соблюдение нового Порядка аттестации педагогов.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Начать деятельность муниципальных методических активов, включающих педагогов-наставников, педагогов-методистов, для освоения и применения педагогами образовательных технологий, направленных на достижение результатов в соответствии с ФГОС.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совершенствование условий профессионального развития, в том числе на основании диагностики уровня профессиональных компетенций. </a:t>
            </a:r>
          </a:p>
          <a:p>
            <a:pPr marL="216000" indent="-216000" algn="just">
              <a:spcAft>
                <a:spcPts val="600"/>
              </a:spcAft>
              <a:buClr>
                <a:srgbClr val="3E2A16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взаимодействие с образовательными организациями высшего образования по подготовке и привлечению выпускников в систему образования Кунгурского муниципального округа, в том числе на основе целевого обучения.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D1FF3-E2C3-D745-855C-9BCEFB00B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36" r="-133" b="5306"/>
          <a:stretch/>
        </p:blipFill>
        <p:spPr>
          <a:xfrm>
            <a:off x="139613" y="1211474"/>
            <a:ext cx="3841247" cy="224942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DDA52F-FC86-934F-9B94-C064434230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1073" t="18634" r="4753"/>
          <a:stretch/>
        </p:blipFill>
        <p:spPr>
          <a:xfrm>
            <a:off x="158071" y="3926915"/>
            <a:ext cx="3822789" cy="25524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0" y="0"/>
            <a:ext cx="9158288" cy="707139"/>
          </a:xfrm>
          <a:prstGeom prst="rect">
            <a:avLst/>
          </a:prstGeom>
        </p:spPr>
      </p:pic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334962" y="144821"/>
            <a:ext cx="11640542" cy="990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НАПРАВЛЕНИИ «КАДРЫ»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0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39A9CA-C8E1-CC4B-B4D7-79117984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36701" r="25104"/>
          <a:stretch/>
        </p:blipFill>
        <p:spPr>
          <a:xfrm>
            <a:off x="1" y="0"/>
            <a:ext cx="12191998" cy="68431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D992D-AC14-4F19-9194-9F8BB2667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6133"/>
          <a:stretch/>
        </p:blipFill>
        <p:spPr>
          <a:xfrm rot="10800000" flipH="1">
            <a:off x="2" y="5301213"/>
            <a:ext cx="13390878" cy="1556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1051035" y="2319015"/>
            <a:ext cx="100899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3000" b="1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«ВОСПИТАНИЕ – ВЕЛИКАЯ ЦЕННОСТЬ И СМЫСЛ ПЕДАГОГИЧЕСКОЙ ДЕЯТЕЛЬНОСТИ.»</a:t>
            </a:r>
          </a:p>
          <a:p>
            <a:pPr algn="r">
              <a:spcAft>
                <a:spcPts val="600"/>
              </a:spcAft>
            </a:pPr>
            <a:r>
              <a:rPr lang="ru-RU" sz="30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Л.А. </a:t>
            </a:r>
            <a:r>
              <a:rPr lang="ru-RU" sz="3000" i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Густокашина</a:t>
            </a:r>
            <a:endParaRPr lang="ru-RU" sz="3000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D0FF159-A7AE-4CE3-9FE4-5F09B3BE7AFE}"/>
              </a:ext>
            </a:extLst>
          </p:cNvPr>
          <p:cNvSpPr txBox="1">
            <a:spLocks/>
          </p:cNvSpPr>
          <p:nvPr/>
        </p:nvSpPr>
        <p:spPr>
          <a:xfrm>
            <a:off x="3914723" y="5584308"/>
            <a:ext cx="6963304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  <a:endParaRPr lang="ru-RU" sz="7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1F7C3C-8E7D-0D5C-822C-851A4C842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3" y="4032213"/>
            <a:ext cx="2821340" cy="253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4982A-9B09-59C0-2CB9-A2CFEE5A74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9086" y="4920000"/>
            <a:ext cx="722282" cy="7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2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4D86DDDA80540B1B62AC5B72857C3" ma:contentTypeVersion="15" ma:contentTypeDescription="Create a new document." ma:contentTypeScope="" ma:versionID="bfb6f30d98c221170d605e67d6db9d8c">
  <xsd:schema xmlns:xsd="http://www.w3.org/2001/XMLSchema" xmlns:xs="http://www.w3.org/2001/XMLSchema" xmlns:p="http://schemas.microsoft.com/office/2006/metadata/properties" xmlns:ns3="f20309a3-bcc3-41f7-96c1-276eb3449b5f" xmlns:ns4="013009d8-30e5-41b4-9bf2-190ad0b1d5ab" targetNamespace="http://schemas.microsoft.com/office/2006/metadata/properties" ma:root="true" ma:fieldsID="f16e055821b1ad124a301fb144cb31ee" ns3:_="" ns4:_="">
    <xsd:import namespace="f20309a3-bcc3-41f7-96c1-276eb3449b5f"/>
    <xsd:import namespace="013009d8-30e5-41b4-9bf2-190ad0b1d5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309a3-bcc3-41f7-96c1-276eb3449b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009d8-30e5-41b4-9bf2-190ad0b1d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B9ABD0-310E-4873-884F-D64AFFFF57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309a3-bcc3-41f7-96c1-276eb3449b5f"/>
    <ds:schemaRef ds:uri="013009d8-30e5-41b4-9bf2-190ad0b1d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6E7245-69B9-4DAF-BE66-472217ECA927}">
  <ds:schemaRefs>
    <ds:schemaRef ds:uri="http://purl.org/dc/elements/1.1/"/>
    <ds:schemaRef ds:uri="http://schemas.microsoft.com/office/2006/metadata/properties"/>
    <ds:schemaRef ds:uri="013009d8-30e5-41b4-9bf2-190ad0b1d5ab"/>
    <ds:schemaRef ds:uri="http://purl.org/dc/terms/"/>
    <ds:schemaRef ds:uri="http://schemas.openxmlformats.org/package/2006/metadata/core-properties"/>
    <ds:schemaRef ds:uri="f20309a3-bcc3-41f7-96c1-276eb3449b5f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2D7756-CE62-476B-B5FC-443C8EA9BD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12280</TotalTime>
  <Words>2972</Words>
  <Application>Microsoft Office PowerPoint</Application>
  <PresentationFormat>Широкоэкранный</PresentationFormat>
  <Paragraphs>703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Microsoft Sans Serif</vt:lpstr>
      <vt:lpstr>Montserrat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Кузьмина Наталья Евгеньевна</dc:creator>
  <cp:lastModifiedBy>user</cp:lastModifiedBy>
  <cp:revision>1351</cp:revision>
  <cp:lastPrinted>2023-08-29T03:51:59Z</cp:lastPrinted>
  <dcterms:created xsi:type="dcterms:W3CDTF">2023-06-07T06:58:20Z</dcterms:created>
  <dcterms:modified xsi:type="dcterms:W3CDTF">2023-08-29T13:55:53Z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0x010100E974D86DDDA80540B1B62AC5B72857C3</vt:lpwstr>
  </property>
</Properties>
</file>